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2" r:id="rId2"/>
    <p:sldMasterId id="2147483708" r:id="rId3"/>
    <p:sldMasterId id="2147483720" r:id="rId4"/>
    <p:sldMasterId id="2147483732" r:id="rId5"/>
  </p:sldMasterIdLst>
  <p:notesMasterIdLst>
    <p:notesMasterId r:id="rId34"/>
  </p:notesMasterIdLst>
  <p:sldIdLst>
    <p:sldId id="256" r:id="rId6"/>
    <p:sldId id="309" r:id="rId7"/>
    <p:sldId id="308" r:id="rId8"/>
    <p:sldId id="281" r:id="rId9"/>
    <p:sldId id="282" r:id="rId10"/>
    <p:sldId id="283" r:id="rId11"/>
    <p:sldId id="262" r:id="rId12"/>
    <p:sldId id="316" r:id="rId13"/>
    <p:sldId id="304" r:id="rId14"/>
    <p:sldId id="303" r:id="rId15"/>
    <p:sldId id="266" r:id="rId16"/>
    <p:sldId id="300" r:id="rId17"/>
    <p:sldId id="288" r:id="rId18"/>
    <p:sldId id="267" r:id="rId19"/>
    <p:sldId id="306" r:id="rId20"/>
    <p:sldId id="261" r:id="rId21"/>
    <p:sldId id="293" r:id="rId22"/>
    <p:sldId id="294" r:id="rId23"/>
    <p:sldId id="295" r:id="rId24"/>
    <p:sldId id="265" r:id="rId25"/>
    <p:sldId id="317" r:id="rId26"/>
    <p:sldId id="311" r:id="rId27"/>
    <p:sldId id="313" r:id="rId28"/>
    <p:sldId id="314" r:id="rId29"/>
    <p:sldId id="315" r:id="rId30"/>
    <p:sldId id="312" r:id="rId31"/>
    <p:sldId id="296" r:id="rId32"/>
    <p:sldId id="299" r:id="rId33"/>
  </p:sldIdLst>
  <p:sldSz cx="9144000" cy="6858000" type="screen4x3"/>
  <p:notesSz cx="7100888"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bon, Guillermo @ EngilityCorp" initials="GC" lastIdx="12" clrIdx="0"/>
  <p:cmAuthor id="1" name="Erin C. McLaughlin" initials="Erin "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712" autoAdjust="0"/>
  </p:normalViewPr>
  <p:slideViewPr>
    <p:cSldViewPr>
      <p:cViewPr>
        <p:scale>
          <a:sx n="70" d="100"/>
          <a:sy n="70" d="100"/>
        </p:scale>
        <p:origin x="-1084" y="-48"/>
      </p:cViewPr>
      <p:guideLst>
        <p:guide orient="horz" pos="2160"/>
        <p:guide pos="2880"/>
      </p:guideLst>
    </p:cSldViewPr>
  </p:slideViewPr>
  <p:notesTextViewPr>
    <p:cViewPr>
      <p:scale>
        <a:sx n="1" d="1"/>
        <a:sy n="1" d="1"/>
      </p:scale>
      <p:origin x="0" y="0"/>
    </p:cViewPr>
  </p:notesTextViewPr>
  <p:sorterViewPr>
    <p:cViewPr>
      <p:scale>
        <a:sx n="200" d="100"/>
        <a:sy n="200" d="100"/>
      </p:scale>
      <p:origin x="0" y="242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0DE8A-901F-44C2-832C-A24EDA0B49D6}" type="doc">
      <dgm:prSet loTypeId="urn:microsoft.com/office/officeart/2005/8/layout/matrix1" loCatId="matrix" qsTypeId="urn:microsoft.com/office/officeart/2005/8/quickstyle/simple2" qsCatId="simple" csTypeId="urn:microsoft.com/office/officeart/2005/8/colors/colorful5" csCatId="colorful" phldr="1"/>
      <dgm:spPr/>
      <dgm:t>
        <a:bodyPr/>
        <a:lstStyle/>
        <a:p>
          <a:endParaRPr lang="en-US"/>
        </a:p>
      </dgm:t>
    </dgm:pt>
    <dgm:pt modelId="{C7792844-E450-4BBC-B8D4-D6131FF1B3E3}">
      <dgm:prSet phldrT="[Text]" custT="1"/>
      <dgm:spPr/>
      <dgm:t>
        <a:bodyPr/>
        <a:lstStyle/>
        <a:p>
          <a:r>
            <a:rPr lang="en-US" sz="2000" dirty="0" smtClean="0"/>
            <a:t>Consortium Objectives</a:t>
          </a:r>
          <a:endParaRPr lang="en-US" sz="2000" dirty="0"/>
        </a:p>
      </dgm:t>
    </dgm:pt>
    <dgm:pt modelId="{129C1AFF-D89F-4D6E-AEAD-CF3773A2F0B8}" type="parTrans" cxnId="{AB0DF52F-CECD-4C5D-98C0-6013BB4A747A}">
      <dgm:prSet/>
      <dgm:spPr/>
      <dgm:t>
        <a:bodyPr/>
        <a:lstStyle/>
        <a:p>
          <a:endParaRPr lang="en-US"/>
        </a:p>
      </dgm:t>
    </dgm:pt>
    <dgm:pt modelId="{35B42516-6637-4A09-9C88-61412DE3863B}" type="sibTrans" cxnId="{AB0DF52F-CECD-4C5D-98C0-6013BB4A747A}">
      <dgm:prSet/>
      <dgm:spPr/>
      <dgm:t>
        <a:bodyPr/>
        <a:lstStyle/>
        <a:p>
          <a:endParaRPr lang="en-US"/>
        </a:p>
      </dgm:t>
    </dgm:pt>
    <dgm:pt modelId="{DC72B525-4389-4928-A08A-8D9A7B6E1929}">
      <dgm:prSet phldrT="[Text]"/>
      <dgm:spPr/>
      <dgm:t>
        <a:bodyPr/>
        <a:lstStyle/>
        <a:p>
          <a:r>
            <a:rPr lang="en-US" dirty="0" smtClean="0"/>
            <a:t>To establish the association (onset, prevalence, and severity) of the chronic effects of mild TBI (mTBI) and common comorbidities* </a:t>
          </a:r>
          <a:endParaRPr lang="en-US" dirty="0"/>
        </a:p>
      </dgm:t>
    </dgm:pt>
    <dgm:pt modelId="{AB54903E-82D5-4269-BED1-94E656C3309A}" type="parTrans" cxnId="{F2F40BBD-2C71-4D7F-9CE2-91C32C63C61F}">
      <dgm:prSet/>
      <dgm:spPr/>
      <dgm:t>
        <a:bodyPr/>
        <a:lstStyle/>
        <a:p>
          <a:endParaRPr lang="en-US"/>
        </a:p>
      </dgm:t>
    </dgm:pt>
    <dgm:pt modelId="{7852535D-FDB0-421F-A82B-0E5B91AC8998}" type="sibTrans" cxnId="{F2F40BBD-2C71-4D7F-9CE2-91C32C63C61F}">
      <dgm:prSet/>
      <dgm:spPr/>
      <dgm:t>
        <a:bodyPr/>
        <a:lstStyle/>
        <a:p>
          <a:endParaRPr lang="en-US"/>
        </a:p>
      </dgm:t>
    </dgm:pt>
    <dgm:pt modelId="{B4E5E758-875C-4D35-B85B-01E01841E390}">
      <dgm:prSet phldrT="[Text]"/>
      <dgm:spPr/>
      <dgm:t>
        <a:bodyPr/>
        <a:lstStyle/>
        <a:p>
          <a:r>
            <a:rPr lang="en-US" dirty="0" smtClean="0"/>
            <a:t>Determine whether there is a causative effect of chronic mTBI/concussion on neurodegenerative disease and other comorbidities*</a:t>
          </a:r>
          <a:endParaRPr lang="en-US" dirty="0"/>
        </a:p>
      </dgm:t>
    </dgm:pt>
    <dgm:pt modelId="{4B25AB23-2E2C-4495-979C-14FB09958A1E}" type="parTrans" cxnId="{56672202-D853-4FC0-BA46-BED792C11ABA}">
      <dgm:prSet/>
      <dgm:spPr/>
      <dgm:t>
        <a:bodyPr/>
        <a:lstStyle/>
        <a:p>
          <a:endParaRPr lang="en-US"/>
        </a:p>
      </dgm:t>
    </dgm:pt>
    <dgm:pt modelId="{A3D5CA84-0DC6-4786-9757-8698CD26665E}" type="sibTrans" cxnId="{56672202-D853-4FC0-BA46-BED792C11ABA}">
      <dgm:prSet/>
      <dgm:spPr/>
      <dgm:t>
        <a:bodyPr/>
        <a:lstStyle/>
        <a:p>
          <a:endParaRPr lang="en-US"/>
        </a:p>
      </dgm:t>
    </dgm:pt>
    <dgm:pt modelId="{65286135-298E-4F2C-BAA3-B132F8E1AC1B}">
      <dgm:prSet phldrT="[Text]"/>
      <dgm:spPr/>
      <dgm:t>
        <a:bodyPr/>
        <a:lstStyle/>
        <a:p>
          <a:r>
            <a:rPr lang="en-US" dirty="0" smtClean="0"/>
            <a:t>Identify diagnostic and prognostic indicators of neurodegenerative disease and other comorbidities associated with mTBI/concussion</a:t>
          </a:r>
          <a:endParaRPr lang="en-US" dirty="0"/>
        </a:p>
      </dgm:t>
    </dgm:pt>
    <dgm:pt modelId="{6425F42B-A124-406A-81DF-636AD96E970E}" type="parTrans" cxnId="{A8EABBB3-F09E-4FD5-AE67-50E3169014C9}">
      <dgm:prSet/>
      <dgm:spPr/>
      <dgm:t>
        <a:bodyPr/>
        <a:lstStyle/>
        <a:p>
          <a:endParaRPr lang="en-US"/>
        </a:p>
      </dgm:t>
    </dgm:pt>
    <dgm:pt modelId="{A9D11E59-CAB9-442E-9AEB-416C157CB63C}" type="sibTrans" cxnId="{A8EABBB3-F09E-4FD5-AE67-50E3169014C9}">
      <dgm:prSet/>
      <dgm:spPr/>
      <dgm:t>
        <a:bodyPr/>
        <a:lstStyle/>
        <a:p>
          <a:endParaRPr lang="en-US"/>
        </a:p>
      </dgm:t>
    </dgm:pt>
    <dgm:pt modelId="{4805C3B7-3EAB-4DC3-88B8-72F0BCAA284F}">
      <dgm:prSet phldrT="[Text]"/>
      <dgm:spPr/>
      <dgm:t>
        <a:bodyPr/>
        <a:lstStyle/>
        <a:p>
          <a:r>
            <a:rPr lang="en-US" dirty="0" smtClean="0"/>
            <a:t>Develop and advance methods to treat and rehabilitate chronic neurodegenerative disease and comorbid effects of mTBI/concussion</a:t>
          </a:r>
          <a:endParaRPr lang="en-US" dirty="0"/>
        </a:p>
      </dgm:t>
    </dgm:pt>
    <dgm:pt modelId="{663A772F-8E64-4B4D-9F1A-B04D8BF4C0DD}" type="parTrans" cxnId="{904E7B77-9BE1-4EA0-9B27-0E9003FA4D5F}">
      <dgm:prSet/>
      <dgm:spPr/>
      <dgm:t>
        <a:bodyPr/>
        <a:lstStyle/>
        <a:p>
          <a:endParaRPr lang="en-US"/>
        </a:p>
      </dgm:t>
    </dgm:pt>
    <dgm:pt modelId="{EE168228-E628-491C-9305-638D6ADDAD1D}" type="sibTrans" cxnId="{904E7B77-9BE1-4EA0-9B27-0E9003FA4D5F}">
      <dgm:prSet/>
      <dgm:spPr/>
      <dgm:t>
        <a:bodyPr/>
        <a:lstStyle/>
        <a:p>
          <a:endParaRPr lang="en-US"/>
        </a:p>
      </dgm:t>
    </dgm:pt>
    <dgm:pt modelId="{AD9DA27B-6DCD-49D4-9E10-563D98090911}" type="pres">
      <dgm:prSet presAssocID="{D020DE8A-901F-44C2-832C-A24EDA0B49D6}" presName="diagram" presStyleCnt="0">
        <dgm:presLayoutVars>
          <dgm:chMax val="1"/>
          <dgm:dir/>
          <dgm:animLvl val="ctr"/>
          <dgm:resizeHandles val="exact"/>
        </dgm:presLayoutVars>
      </dgm:prSet>
      <dgm:spPr/>
      <dgm:t>
        <a:bodyPr/>
        <a:lstStyle/>
        <a:p>
          <a:endParaRPr lang="en-US"/>
        </a:p>
      </dgm:t>
    </dgm:pt>
    <dgm:pt modelId="{22118043-92B2-4692-A3A1-8448AF7D6BDD}" type="pres">
      <dgm:prSet presAssocID="{D020DE8A-901F-44C2-832C-A24EDA0B49D6}" presName="matrix" presStyleCnt="0"/>
      <dgm:spPr/>
      <dgm:t>
        <a:bodyPr/>
        <a:lstStyle/>
        <a:p>
          <a:endParaRPr lang="en-US"/>
        </a:p>
      </dgm:t>
    </dgm:pt>
    <dgm:pt modelId="{77A3FD10-2376-4223-AFA5-1A761BDCAC1C}" type="pres">
      <dgm:prSet presAssocID="{D020DE8A-901F-44C2-832C-A24EDA0B49D6}" presName="tile1" presStyleLbl="node1" presStyleIdx="0" presStyleCnt="4" custScaleX="99859" custScaleY="100567" custLinFactNeighborX="-334"/>
      <dgm:spPr/>
      <dgm:t>
        <a:bodyPr/>
        <a:lstStyle/>
        <a:p>
          <a:endParaRPr lang="en-US"/>
        </a:p>
      </dgm:t>
    </dgm:pt>
    <dgm:pt modelId="{D15D92DF-C69D-492B-8548-84D070B9AC8E}" type="pres">
      <dgm:prSet presAssocID="{D020DE8A-901F-44C2-832C-A24EDA0B49D6}" presName="tile1text" presStyleLbl="node1" presStyleIdx="0" presStyleCnt="4">
        <dgm:presLayoutVars>
          <dgm:chMax val="0"/>
          <dgm:chPref val="0"/>
          <dgm:bulletEnabled val="1"/>
        </dgm:presLayoutVars>
      </dgm:prSet>
      <dgm:spPr/>
      <dgm:t>
        <a:bodyPr/>
        <a:lstStyle/>
        <a:p>
          <a:endParaRPr lang="en-US"/>
        </a:p>
      </dgm:t>
    </dgm:pt>
    <dgm:pt modelId="{A72810C7-8B4E-4F5E-A2D8-42FE34E62138}" type="pres">
      <dgm:prSet presAssocID="{D020DE8A-901F-44C2-832C-A24EDA0B49D6}" presName="tile2" presStyleLbl="node1" presStyleIdx="1" presStyleCnt="4" custLinFactNeighborX="2064" custLinFactNeighborY="-5033"/>
      <dgm:spPr/>
      <dgm:t>
        <a:bodyPr/>
        <a:lstStyle/>
        <a:p>
          <a:endParaRPr lang="en-US"/>
        </a:p>
      </dgm:t>
    </dgm:pt>
    <dgm:pt modelId="{DAB14894-201B-45C0-B321-5443113C9569}" type="pres">
      <dgm:prSet presAssocID="{D020DE8A-901F-44C2-832C-A24EDA0B49D6}" presName="tile2text" presStyleLbl="node1" presStyleIdx="1" presStyleCnt="4">
        <dgm:presLayoutVars>
          <dgm:chMax val="0"/>
          <dgm:chPref val="0"/>
          <dgm:bulletEnabled val="1"/>
        </dgm:presLayoutVars>
      </dgm:prSet>
      <dgm:spPr/>
      <dgm:t>
        <a:bodyPr/>
        <a:lstStyle/>
        <a:p>
          <a:endParaRPr lang="en-US"/>
        </a:p>
      </dgm:t>
    </dgm:pt>
    <dgm:pt modelId="{6CB40E14-F6C5-4E35-9F6C-D6B2D7E5DE33}" type="pres">
      <dgm:prSet presAssocID="{D020DE8A-901F-44C2-832C-A24EDA0B49D6}" presName="tile3" presStyleLbl="node1" presStyleIdx="2" presStyleCnt="4"/>
      <dgm:spPr/>
      <dgm:t>
        <a:bodyPr/>
        <a:lstStyle/>
        <a:p>
          <a:endParaRPr lang="en-US"/>
        </a:p>
      </dgm:t>
    </dgm:pt>
    <dgm:pt modelId="{4101C59A-2F75-45A8-AC5D-FFBB1A668ED7}" type="pres">
      <dgm:prSet presAssocID="{D020DE8A-901F-44C2-832C-A24EDA0B49D6}" presName="tile3text" presStyleLbl="node1" presStyleIdx="2" presStyleCnt="4">
        <dgm:presLayoutVars>
          <dgm:chMax val="0"/>
          <dgm:chPref val="0"/>
          <dgm:bulletEnabled val="1"/>
        </dgm:presLayoutVars>
      </dgm:prSet>
      <dgm:spPr/>
      <dgm:t>
        <a:bodyPr/>
        <a:lstStyle/>
        <a:p>
          <a:endParaRPr lang="en-US"/>
        </a:p>
      </dgm:t>
    </dgm:pt>
    <dgm:pt modelId="{C38D2EF4-4654-4A95-AF0D-384BB801A0CA}" type="pres">
      <dgm:prSet presAssocID="{D020DE8A-901F-44C2-832C-A24EDA0B49D6}" presName="tile4" presStyleLbl="node1" presStyleIdx="3" presStyleCnt="4"/>
      <dgm:spPr/>
      <dgm:t>
        <a:bodyPr/>
        <a:lstStyle/>
        <a:p>
          <a:endParaRPr lang="en-US"/>
        </a:p>
      </dgm:t>
    </dgm:pt>
    <dgm:pt modelId="{F398CF2A-8686-4A2D-A208-D3503A6B4A53}" type="pres">
      <dgm:prSet presAssocID="{D020DE8A-901F-44C2-832C-A24EDA0B49D6}" presName="tile4text" presStyleLbl="node1" presStyleIdx="3" presStyleCnt="4">
        <dgm:presLayoutVars>
          <dgm:chMax val="0"/>
          <dgm:chPref val="0"/>
          <dgm:bulletEnabled val="1"/>
        </dgm:presLayoutVars>
      </dgm:prSet>
      <dgm:spPr/>
      <dgm:t>
        <a:bodyPr/>
        <a:lstStyle/>
        <a:p>
          <a:endParaRPr lang="en-US"/>
        </a:p>
      </dgm:t>
    </dgm:pt>
    <dgm:pt modelId="{E07AD991-8407-4A8E-A8B8-B3D97709CD1F}" type="pres">
      <dgm:prSet presAssocID="{D020DE8A-901F-44C2-832C-A24EDA0B49D6}" presName="centerTile" presStyleLbl="fgShp" presStyleIdx="0" presStyleCnt="1">
        <dgm:presLayoutVars>
          <dgm:chMax val="0"/>
          <dgm:chPref val="0"/>
        </dgm:presLayoutVars>
      </dgm:prSet>
      <dgm:spPr/>
      <dgm:t>
        <a:bodyPr/>
        <a:lstStyle/>
        <a:p>
          <a:endParaRPr lang="en-US"/>
        </a:p>
      </dgm:t>
    </dgm:pt>
  </dgm:ptLst>
  <dgm:cxnLst>
    <dgm:cxn modelId="{1C413945-6E7C-4A09-BB86-1FB7650F9A7A}" type="presOf" srcId="{DC72B525-4389-4928-A08A-8D9A7B6E1929}" destId="{D15D92DF-C69D-492B-8548-84D070B9AC8E}" srcOrd="1" destOrd="0" presId="urn:microsoft.com/office/officeart/2005/8/layout/matrix1"/>
    <dgm:cxn modelId="{3A94F027-8937-47C0-AD9C-82448E7B8C3C}" type="presOf" srcId="{65286135-298E-4F2C-BAA3-B132F8E1AC1B}" destId="{6CB40E14-F6C5-4E35-9F6C-D6B2D7E5DE33}" srcOrd="0" destOrd="0" presId="urn:microsoft.com/office/officeart/2005/8/layout/matrix1"/>
    <dgm:cxn modelId="{56672202-D853-4FC0-BA46-BED792C11ABA}" srcId="{C7792844-E450-4BBC-B8D4-D6131FF1B3E3}" destId="{B4E5E758-875C-4D35-B85B-01E01841E390}" srcOrd="1" destOrd="0" parTransId="{4B25AB23-2E2C-4495-979C-14FB09958A1E}" sibTransId="{A3D5CA84-0DC6-4786-9757-8698CD26665E}"/>
    <dgm:cxn modelId="{A8EABBB3-F09E-4FD5-AE67-50E3169014C9}" srcId="{C7792844-E450-4BBC-B8D4-D6131FF1B3E3}" destId="{65286135-298E-4F2C-BAA3-B132F8E1AC1B}" srcOrd="2" destOrd="0" parTransId="{6425F42B-A124-406A-81DF-636AD96E970E}" sibTransId="{A9D11E59-CAB9-442E-9AEB-416C157CB63C}"/>
    <dgm:cxn modelId="{AB0DF52F-CECD-4C5D-98C0-6013BB4A747A}" srcId="{D020DE8A-901F-44C2-832C-A24EDA0B49D6}" destId="{C7792844-E450-4BBC-B8D4-D6131FF1B3E3}" srcOrd="0" destOrd="0" parTransId="{129C1AFF-D89F-4D6E-AEAD-CF3773A2F0B8}" sibTransId="{35B42516-6637-4A09-9C88-61412DE3863B}"/>
    <dgm:cxn modelId="{904E7B77-9BE1-4EA0-9B27-0E9003FA4D5F}" srcId="{C7792844-E450-4BBC-B8D4-D6131FF1B3E3}" destId="{4805C3B7-3EAB-4DC3-88B8-72F0BCAA284F}" srcOrd="3" destOrd="0" parTransId="{663A772F-8E64-4B4D-9F1A-B04D8BF4C0DD}" sibTransId="{EE168228-E628-491C-9305-638D6ADDAD1D}"/>
    <dgm:cxn modelId="{B0AE2C1A-AAA1-4B14-95D9-F4AE04E96210}" type="presOf" srcId="{C7792844-E450-4BBC-B8D4-D6131FF1B3E3}" destId="{E07AD991-8407-4A8E-A8B8-B3D97709CD1F}" srcOrd="0" destOrd="0" presId="urn:microsoft.com/office/officeart/2005/8/layout/matrix1"/>
    <dgm:cxn modelId="{15F039F5-1D86-4954-9832-9EA35D4DC989}" type="presOf" srcId="{4805C3B7-3EAB-4DC3-88B8-72F0BCAA284F}" destId="{C38D2EF4-4654-4A95-AF0D-384BB801A0CA}" srcOrd="0" destOrd="0" presId="urn:microsoft.com/office/officeart/2005/8/layout/matrix1"/>
    <dgm:cxn modelId="{0E74820F-4430-43FD-8A0B-5CA3B1F82D54}" type="presOf" srcId="{65286135-298E-4F2C-BAA3-B132F8E1AC1B}" destId="{4101C59A-2F75-45A8-AC5D-FFBB1A668ED7}" srcOrd="1" destOrd="0" presId="urn:microsoft.com/office/officeart/2005/8/layout/matrix1"/>
    <dgm:cxn modelId="{806EC6D0-06DC-4273-94B0-33C75BBD20E2}" type="presOf" srcId="{4805C3B7-3EAB-4DC3-88B8-72F0BCAA284F}" destId="{F398CF2A-8686-4A2D-A208-D3503A6B4A53}" srcOrd="1" destOrd="0" presId="urn:microsoft.com/office/officeart/2005/8/layout/matrix1"/>
    <dgm:cxn modelId="{BC1EA35F-ACBA-4CA1-879F-58059BC87880}" type="presOf" srcId="{B4E5E758-875C-4D35-B85B-01E01841E390}" destId="{DAB14894-201B-45C0-B321-5443113C9569}" srcOrd="1" destOrd="0" presId="urn:microsoft.com/office/officeart/2005/8/layout/matrix1"/>
    <dgm:cxn modelId="{BF6E3F13-09A8-497A-9651-DBBD33685169}" type="presOf" srcId="{B4E5E758-875C-4D35-B85B-01E01841E390}" destId="{A72810C7-8B4E-4F5E-A2D8-42FE34E62138}" srcOrd="0" destOrd="0" presId="urn:microsoft.com/office/officeart/2005/8/layout/matrix1"/>
    <dgm:cxn modelId="{752EB974-D956-4013-9E8B-9A1FE375F023}" type="presOf" srcId="{DC72B525-4389-4928-A08A-8D9A7B6E1929}" destId="{77A3FD10-2376-4223-AFA5-1A761BDCAC1C}" srcOrd="0" destOrd="0" presId="urn:microsoft.com/office/officeart/2005/8/layout/matrix1"/>
    <dgm:cxn modelId="{F2F40BBD-2C71-4D7F-9CE2-91C32C63C61F}" srcId="{C7792844-E450-4BBC-B8D4-D6131FF1B3E3}" destId="{DC72B525-4389-4928-A08A-8D9A7B6E1929}" srcOrd="0" destOrd="0" parTransId="{AB54903E-82D5-4269-BED1-94E656C3309A}" sibTransId="{7852535D-FDB0-421F-A82B-0E5B91AC8998}"/>
    <dgm:cxn modelId="{6D3BB39C-5845-41D4-A830-14CBE5B1843F}" type="presOf" srcId="{D020DE8A-901F-44C2-832C-A24EDA0B49D6}" destId="{AD9DA27B-6DCD-49D4-9E10-563D98090911}" srcOrd="0" destOrd="0" presId="urn:microsoft.com/office/officeart/2005/8/layout/matrix1"/>
    <dgm:cxn modelId="{49A2A05C-B408-4A08-AA93-2DD434CA3DAB}" type="presParOf" srcId="{AD9DA27B-6DCD-49D4-9E10-563D98090911}" destId="{22118043-92B2-4692-A3A1-8448AF7D6BDD}" srcOrd="0" destOrd="0" presId="urn:microsoft.com/office/officeart/2005/8/layout/matrix1"/>
    <dgm:cxn modelId="{4322182C-5D92-41F5-98E4-5587FD3F27CC}" type="presParOf" srcId="{22118043-92B2-4692-A3A1-8448AF7D6BDD}" destId="{77A3FD10-2376-4223-AFA5-1A761BDCAC1C}" srcOrd="0" destOrd="0" presId="urn:microsoft.com/office/officeart/2005/8/layout/matrix1"/>
    <dgm:cxn modelId="{945BE6E3-F7FC-4768-889C-CF38873C95F1}" type="presParOf" srcId="{22118043-92B2-4692-A3A1-8448AF7D6BDD}" destId="{D15D92DF-C69D-492B-8548-84D070B9AC8E}" srcOrd="1" destOrd="0" presId="urn:microsoft.com/office/officeart/2005/8/layout/matrix1"/>
    <dgm:cxn modelId="{C9A170AF-2E3A-4545-ADEA-0DAC67D48A17}" type="presParOf" srcId="{22118043-92B2-4692-A3A1-8448AF7D6BDD}" destId="{A72810C7-8B4E-4F5E-A2D8-42FE34E62138}" srcOrd="2" destOrd="0" presId="urn:microsoft.com/office/officeart/2005/8/layout/matrix1"/>
    <dgm:cxn modelId="{98E5D6B0-AE42-498F-9696-2504705CBB47}" type="presParOf" srcId="{22118043-92B2-4692-A3A1-8448AF7D6BDD}" destId="{DAB14894-201B-45C0-B321-5443113C9569}" srcOrd="3" destOrd="0" presId="urn:microsoft.com/office/officeart/2005/8/layout/matrix1"/>
    <dgm:cxn modelId="{C6B2CE74-ACD9-4B4F-9459-4B309F6EED29}" type="presParOf" srcId="{22118043-92B2-4692-A3A1-8448AF7D6BDD}" destId="{6CB40E14-F6C5-4E35-9F6C-D6B2D7E5DE33}" srcOrd="4" destOrd="0" presId="urn:microsoft.com/office/officeart/2005/8/layout/matrix1"/>
    <dgm:cxn modelId="{56590043-9397-4812-8DD7-1AC58A355F3A}" type="presParOf" srcId="{22118043-92B2-4692-A3A1-8448AF7D6BDD}" destId="{4101C59A-2F75-45A8-AC5D-FFBB1A668ED7}" srcOrd="5" destOrd="0" presId="urn:microsoft.com/office/officeart/2005/8/layout/matrix1"/>
    <dgm:cxn modelId="{708C3531-686A-47ED-918B-BEE6C718F235}" type="presParOf" srcId="{22118043-92B2-4692-A3A1-8448AF7D6BDD}" destId="{C38D2EF4-4654-4A95-AF0D-384BB801A0CA}" srcOrd="6" destOrd="0" presId="urn:microsoft.com/office/officeart/2005/8/layout/matrix1"/>
    <dgm:cxn modelId="{764C312C-052C-4D1B-B683-68C0DF327A7F}" type="presParOf" srcId="{22118043-92B2-4692-A3A1-8448AF7D6BDD}" destId="{F398CF2A-8686-4A2D-A208-D3503A6B4A53}" srcOrd="7" destOrd="0" presId="urn:microsoft.com/office/officeart/2005/8/layout/matrix1"/>
    <dgm:cxn modelId="{0422E9DA-F830-4825-AF09-F06AEB09CC6C}" type="presParOf" srcId="{AD9DA27B-6DCD-49D4-9E10-563D98090911}" destId="{E07AD991-8407-4A8E-A8B8-B3D97709CD1F}"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051" cy="469265"/>
          </a:xfrm>
          <a:prstGeom prst="rect">
            <a:avLst/>
          </a:prstGeom>
        </p:spPr>
        <p:txBody>
          <a:bodyPr vert="horz" lIns="94201" tIns="47101" rIns="94201" bIns="47101" rtlCol="0"/>
          <a:lstStyle>
            <a:lvl1pPr algn="l">
              <a:defRPr sz="1200"/>
            </a:lvl1pPr>
          </a:lstStyle>
          <a:p>
            <a:endParaRPr lang="en-US" dirty="0"/>
          </a:p>
        </p:txBody>
      </p:sp>
      <p:sp>
        <p:nvSpPr>
          <p:cNvPr id="3" name="Date Placeholder 2"/>
          <p:cNvSpPr>
            <a:spLocks noGrp="1"/>
          </p:cNvSpPr>
          <p:nvPr>
            <p:ph type="dt" idx="1"/>
          </p:nvPr>
        </p:nvSpPr>
        <p:spPr>
          <a:xfrm>
            <a:off x="4022194" y="0"/>
            <a:ext cx="3077051" cy="469265"/>
          </a:xfrm>
          <a:prstGeom prst="rect">
            <a:avLst/>
          </a:prstGeom>
        </p:spPr>
        <p:txBody>
          <a:bodyPr vert="horz" lIns="94201" tIns="47101" rIns="94201" bIns="47101" rtlCol="0"/>
          <a:lstStyle>
            <a:lvl1pPr algn="r">
              <a:defRPr sz="1200"/>
            </a:lvl1pPr>
          </a:lstStyle>
          <a:p>
            <a:fld id="{88D46F90-5439-4436-A38D-B86E6F409197}" type="datetimeFigureOut">
              <a:rPr lang="en-US" smtClean="0"/>
              <a:pPr/>
              <a:t>11/13/2014</a:t>
            </a:fld>
            <a:endParaRPr lang="en-US" dirty="0"/>
          </a:p>
        </p:txBody>
      </p:sp>
      <p:sp>
        <p:nvSpPr>
          <p:cNvPr id="4" name="Slide Image Placeholder 3"/>
          <p:cNvSpPr>
            <a:spLocks noGrp="1" noRot="1" noChangeAspect="1"/>
          </p:cNvSpPr>
          <p:nvPr>
            <p:ph type="sldImg" idx="2"/>
          </p:nvPr>
        </p:nvSpPr>
        <p:spPr>
          <a:xfrm>
            <a:off x="1204913" y="703263"/>
            <a:ext cx="4692650" cy="3519487"/>
          </a:xfrm>
          <a:prstGeom prst="rect">
            <a:avLst/>
          </a:prstGeom>
          <a:noFill/>
          <a:ln w="12700">
            <a:solidFill>
              <a:prstClr val="black"/>
            </a:solidFill>
          </a:ln>
        </p:spPr>
        <p:txBody>
          <a:bodyPr vert="horz" lIns="94201" tIns="47101" rIns="94201" bIns="47101" rtlCol="0" anchor="ctr"/>
          <a:lstStyle/>
          <a:p>
            <a:endParaRPr lang="en-US" dirty="0"/>
          </a:p>
        </p:txBody>
      </p:sp>
      <p:sp>
        <p:nvSpPr>
          <p:cNvPr id="5" name="Notes Placeholder 4"/>
          <p:cNvSpPr>
            <a:spLocks noGrp="1"/>
          </p:cNvSpPr>
          <p:nvPr>
            <p:ph type="body" sz="quarter" idx="3"/>
          </p:nvPr>
        </p:nvSpPr>
        <p:spPr>
          <a:xfrm>
            <a:off x="710089" y="4458018"/>
            <a:ext cx="5680710" cy="4223385"/>
          </a:xfrm>
          <a:prstGeom prst="rect">
            <a:avLst/>
          </a:prstGeom>
        </p:spPr>
        <p:txBody>
          <a:bodyPr vert="horz" lIns="94201" tIns="47101" rIns="94201" bIns="4710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77051" cy="469265"/>
          </a:xfrm>
          <a:prstGeom prst="rect">
            <a:avLst/>
          </a:prstGeom>
        </p:spPr>
        <p:txBody>
          <a:bodyPr vert="horz" lIns="94201" tIns="47101" rIns="94201" bIns="4710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194" y="8914406"/>
            <a:ext cx="3077051" cy="469265"/>
          </a:xfrm>
          <a:prstGeom prst="rect">
            <a:avLst/>
          </a:prstGeom>
        </p:spPr>
        <p:txBody>
          <a:bodyPr vert="horz" lIns="94201" tIns="47101" rIns="94201" bIns="47101" rtlCol="0" anchor="b"/>
          <a:lstStyle>
            <a:lvl1pPr algn="r">
              <a:defRPr sz="1200"/>
            </a:lvl1pPr>
          </a:lstStyle>
          <a:p>
            <a:fld id="{F8E4F927-3F9E-4470-97B5-D722FAFD6547}" type="slidenum">
              <a:rPr lang="en-US" smtClean="0"/>
              <a:pPr/>
              <a:t>‹#›</a:t>
            </a:fld>
            <a:endParaRPr lang="en-US" dirty="0"/>
          </a:p>
        </p:txBody>
      </p:sp>
    </p:spTree>
    <p:extLst>
      <p:ext uri="{BB962C8B-B14F-4D97-AF65-F5344CB8AC3E}">
        <p14:creationId xmlns:p14="http://schemas.microsoft.com/office/powerpoint/2010/main" xmlns="" val="415631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6"/>
              </a:spcAft>
            </a:pPr>
            <a:r>
              <a:rPr lang="en-US" dirty="0">
                <a:ea typeface="Arial" pitchFamily="34" charset="0"/>
              </a:rPr>
              <a:t>Longitudinal Cohort Study (Lead PI: W. Walker, Virginia Commonwealth University)</a:t>
            </a:r>
          </a:p>
          <a:p>
            <a:pPr>
              <a:spcAft>
                <a:spcPts val="606"/>
              </a:spcAft>
            </a:pPr>
            <a:r>
              <a:rPr lang="en-US" dirty="0">
                <a:ea typeface="Arial" pitchFamily="34" charset="0"/>
              </a:rPr>
              <a:t>Tau </a:t>
            </a:r>
            <a:r>
              <a:rPr lang="en-US" dirty="0">
                <a:solidFill>
                  <a:srgbClr val="000000"/>
                </a:solidFill>
                <a:ea typeface="ＭＳ Ｐゴシック" pitchFamily="34" charset="-128"/>
              </a:rPr>
              <a:t>Conformation and Phosphorylation in </a:t>
            </a:r>
            <a:r>
              <a:rPr lang="en-US" dirty="0" err="1">
                <a:solidFill>
                  <a:srgbClr val="000000"/>
                </a:solidFill>
                <a:ea typeface="ＭＳ Ｐゴシック" pitchFamily="34" charset="-128"/>
              </a:rPr>
              <a:t>mTBI</a:t>
            </a:r>
            <a:r>
              <a:rPr lang="en-US" dirty="0">
                <a:solidFill>
                  <a:srgbClr val="000000"/>
                </a:solidFill>
                <a:ea typeface="ＭＳ Ｐゴシック" pitchFamily="34" charset="-128"/>
              </a:rPr>
              <a:t>  (Lead PI: E. </a:t>
            </a:r>
            <a:r>
              <a:rPr lang="en-US" dirty="0" err="1">
                <a:solidFill>
                  <a:srgbClr val="000000"/>
                </a:solidFill>
                <a:ea typeface="ＭＳ Ｐゴシック" pitchFamily="34" charset="-128"/>
              </a:rPr>
              <a:t>Mufson</a:t>
            </a:r>
            <a:r>
              <a:rPr lang="en-US" dirty="0">
                <a:solidFill>
                  <a:srgbClr val="000000"/>
                </a:solidFill>
                <a:ea typeface="ＭＳ Ｐゴシック" pitchFamily="34" charset="-128"/>
              </a:rPr>
              <a:t>, Rush University)</a:t>
            </a:r>
          </a:p>
          <a:p>
            <a:pPr>
              <a:spcAft>
                <a:spcPts val="606"/>
              </a:spcAft>
            </a:pPr>
            <a:r>
              <a:rPr lang="en-US" dirty="0">
                <a:solidFill>
                  <a:srgbClr val="000000"/>
                </a:solidFill>
                <a:ea typeface="ＭＳ Ｐゴシック" pitchFamily="34" charset="-128"/>
              </a:rPr>
              <a:t>Epidemiology Study  (Lead PI: K. </a:t>
            </a:r>
            <a:r>
              <a:rPr lang="en-US" dirty="0" err="1">
                <a:solidFill>
                  <a:srgbClr val="000000"/>
                </a:solidFill>
                <a:ea typeface="ＭＳ Ｐゴシック" pitchFamily="34" charset="-128"/>
              </a:rPr>
              <a:t>Yaffe</a:t>
            </a:r>
            <a:r>
              <a:rPr lang="en-US" dirty="0">
                <a:solidFill>
                  <a:srgbClr val="000000"/>
                </a:solidFill>
                <a:ea typeface="ＭＳ Ｐゴシック" pitchFamily="34" charset="-128"/>
              </a:rPr>
              <a:t>, University of California, San Francisco &amp; San Francisco VA)</a:t>
            </a:r>
          </a:p>
          <a:p>
            <a:pPr>
              <a:spcAft>
                <a:spcPts val="606"/>
              </a:spcAft>
            </a:pPr>
            <a:r>
              <a:rPr lang="en-US" dirty="0">
                <a:solidFill>
                  <a:srgbClr val="000000"/>
                </a:solidFill>
                <a:ea typeface="ＭＳ Ｐゴシック" pitchFamily="34" charset="-128"/>
              </a:rPr>
              <a:t>Assessment of Long-Term Outcome &amp; Disability in Active-Duty Prospectively Examined Following Concussive TBI (ADAPT) (Lead PI C. MacDonald, University of Washington)</a:t>
            </a:r>
          </a:p>
          <a:p>
            <a:pPr>
              <a:spcAft>
                <a:spcPts val="606"/>
              </a:spcAft>
            </a:pPr>
            <a:r>
              <a:rPr lang="en-US" dirty="0" err="1">
                <a:solidFill>
                  <a:srgbClr val="000000"/>
                </a:solidFill>
                <a:ea typeface="ＭＳ Ｐゴシック" pitchFamily="34" charset="-128"/>
              </a:rPr>
              <a:t>Otolith</a:t>
            </a:r>
            <a:r>
              <a:rPr lang="en-US" dirty="0">
                <a:solidFill>
                  <a:srgbClr val="000000"/>
                </a:solidFill>
                <a:ea typeface="ＭＳ Ｐゴシック" pitchFamily="34" charset="-128"/>
              </a:rPr>
              <a:t> Dysfunction and Postural Stability (Lead PI: F. Akin, Mountain Home VA)</a:t>
            </a:r>
          </a:p>
          <a:p>
            <a:pPr>
              <a:spcAft>
                <a:spcPts val="606"/>
              </a:spcAft>
            </a:pPr>
            <a:r>
              <a:rPr lang="en-US" dirty="0">
                <a:solidFill>
                  <a:srgbClr val="000000"/>
                </a:solidFill>
                <a:ea typeface="ＭＳ Ｐゴシック" pitchFamily="34" charset="-128"/>
              </a:rPr>
              <a:t>Diffusion Tensor Imaging (DTI) Standardization Study (Lead PI: E. Wilde, Baylor College of Medicine/Houston VA)</a:t>
            </a:r>
            <a:endParaRPr lang="en-US" dirty="0">
              <a:ea typeface="Arial" pitchFamily="34" charset="0"/>
            </a:endParaRPr>
          </a:p>
          <a:p>
            <a:pPr lvl="2"/>
            <a:endParaRPr lang="en-US" dirty="0" smtClean="0"/>
          </a:p>
        </p:txBody>
      </p:sp>
      <p:sp>
        <p:nvSpPr>
          <p:cNvPr id="4" name="Slide Number Placeholder 3"/>
          <p:cNvSpPr>
            <a:spLocks noGrp="1"/>
          </p:cNvSpPr>
          <p:nvPr>
            <p:ph type="sldNum" sz="quarter" idx="10"/>
          </p:nvPr>
        </p:nvSpPr>
        <p:spPr/>
        <p:txBody>
          <a:bodyPr/>
          <a:lstStyle/>
          <a:p>
            <a:fld id="{D463ED71-BC3C-4714-9C8A-F6AC512D579B}" type="slidenum">
              <a:rPr lang="en-US" smtClean="0"/>
              <a:pPr/>
              <a:t>22</a:t>
            </a:fld>
            <a:endParaRPr lang="en-US" dirty="0"/>
          </a:p>
        </p:txBody>
      </p:sp>
    </p:spTree>
    <p:extLst>
      <p:ext uri="{BB962C8B-B14F-4D97-AF65-F5344CB8AC3E}">
        <p14:creationId xmlns:p14="http://schemas.microsoft.com/office/powerpoint/2010/main" xmlns="" val="30355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Highlights/Successes:</a:t>
            </a:r>
          </a:p>
          <a:p>
            <a:r>
              <a:rPr lang="en-US" dirty="0" smtClean="0"/>
              <a:t>The</a:t>
            </a:r>
            <a:r>
              <a:rPr lang="en-US" baseline="0" dirty="0" smtClean="0"/>
              <a:t> consortium has leveraged a robust portfolio of previously funded DoD research and networks to rapidly deploy within the first year.  Successes include: </a:t>
            </a:r>
          </a:p>
          <a:p>
            <a:pPr marL="173130" indent="-173130">
              <a:buFont typeface="Arial" panose="020B0604020202020204" pitchFamily="34" charset="0"/>
              <a:buChar char="•"/>
            </a:pPr>
            <a:r>
              <a:rPr lang="en-US" baseline="0" dirty="0" smtClean="0"/>
              <a:t>Close working relationships with DVBIC investigators to align the Consortium’s Longitudinal Cohort Study with efforts within the DVBIC 15 year study for TBI.  </a:t>
            </a:r>
          </a:p>
          <a:p>
            <a:pPr marL="173130" indent="-173130">
              <a:buFont typeface="Arial" panose="020B0604020202020204" pitchFamily="34" charset="0"/>
              <a:buChar char="•"/>
            </a:pPr>
            <a:r>
              <a:rPr lang="en-US" baseline="0" dirty="0" smtClean="0"/>
              <a:t>Establishment of scientific working groups that combine consortium investigators with external scientific leaders to better guide the interventions, assessments, and outcome measures of Consortium studies.</a:t>
            </a:r>
          </a:p>
          <a:p>
            <a:pPr marL="173130" indent="-173130">
              <a:buFont typeface="Arial" panose="020B0604020202020204" pitchFamily="34" charset="0"/>
              <a:buChar char="•"/>
            </a:pPr>
            <a:r>
              <a:rPr lang="en-US" baseline="0" dirty="0" smtClean="0"/>
              <a:t>The Consortium Leadership and Investigators are collaborators on a number of other high-profile TBI research efforts centered at other institutions around the country. </a:t>
            </a:r>
          </a:p>
          <a:p>
            <a:pPr marL="173130" indent="-173130">
              <a:buFont typeface="Arial" panose="020B0604020202020204" pitchFamily="34" charset="0"/>
              <a:buChar char="•"/>
            </a:pPr>
            <a:r>
              <a:rPr lang="en-US" baseline="0" dirty="0" smtClean="0"/>
              <a:t>Engagement of DoD and VA Centers of Excellence in the areas of Hearing (balance), Pain, and Vision to better address the consortium objectives and focus areas. </a:t>
            </a:r>
          </a:p>
          <a:p>
            <a:pPr marL="173130" indent="-173130">
              <a:buFont typeface="Arial" panose="020B0604020202020204" pitchFamily="34" charset="0"/>
              <a:buChar char="•"/>
            </a:pPr>
            <a:r>
              <a:rPr lang="en-US" baseline="0" dirty="0" smtClean="0"/>
              <a:t>Close interactions with the CAP leadership</a:t>
            </a:r>
          </a:p>
          <a:p>
            <a:pPr marL="173130" indent="-173130">
              <a:buFont typeface="Arial" panose="020B0604020202020204" pitchFamily="34" charset="0"/>
              <a:buChar char="•"/>
            </a:pPr>
            <a:r>
              <a:rPr lang="en-US" baseline="0" dirty="0" smtClean="0"/>
              <a:t>Consortium studies leverage formerly funded efforts to better focus new studies and maximize scientific output.  </a:t>
            </a:r>
          </a:p>
          <a:p>
            <a:pPr marL="634811" lvl="1" indent="-173130">
              <a:buFont typeface="Arial" panose="020B0604020202020204" pitchFamily="34" charset="0"/>
              <a:buChar char="•"/>
            </a:pPr>
            <a:r>
              <a:rPr lang="en-US" baseline="0" dirty="0" smtClean="0"/>
              <a:t>The consortium’s longitudinal study was developed using lessons learned from an FY07 CDMRP-managed effort to the study PI, Dr. William Walker.</a:t>
            </a:r>
          </a:p>
          <a:p>
            <a:pPr marL="634811" lvl="1" indent="-173130">
              <a:buFont typeface="Arial" panose="020B0604020202020204" pitchFamily="34" charset="0"/>
              <a:buChar char="•"/>
            </a:pPr>
            <a:r>
              <a:rPr lang="en-US" baseline="0" dirty="0" smtClean="0"/>
              <a:t>E.g. Consortium has brought on Dr. Christine MacDonald, University of Washington, formerly at Washington University, to collect early-phase chronic assessment data on subjects that were part of a landmark in-theater study led by Dr. David Brody (CDMRP managed FY07 and FY09 efforts).  This will enable us to get data on outcome progress from a clinically verified TBI injury. </a:t>
            </a:r>
          </a:p>
          <a:p>
            <a:pPr marL="173130" indent="-173130">
              <a:buFont typeface="Arial" panose="020B0604020202020204" pitchFamily="34" charset="0"/>
              <a:buChar char="•"/>
            </a:pPr>
            <a:r>
              <a:rPr lang="en-US" dirty="0" smtClean="0"/>
              <a:t>All study data are being collected using common data elements and all</a:t>
            </a:r>
            <a:r>
              <a:rPr lang="en-US" baseline="0" dirty="0" smtClean="0"/>
              <a:t> data collected from Consortium studies will be deposited into the Federal Interagency Traumatic Brain Injury Research (FITBIR) informatics registry.  The long term goal of which is to provide a resource for researchers to collaboratively compare study findings and accelerate TBI research. </a:t>
            </a:r>
          </a:p>
          <a:p>
            <a:pPr marL="173130" indent="-173130">
              <a:buFont typeface="Arial" panose="020B0604020202020204" pitchFamily="34" charset="0"/>
              <a:buChar char="•"/>
            </a:pPr>
            <a:r>
              <a:rPr lang="en-US" baseline="0" dirty="0" smtClean="0"/>
              <a:t>The consortium solicits new studies via a peer review program which is aimed at building new collaborations in order to address both unmet and newly identified scientific gaps. </a:t>
            </a:r>
          </a:p>
          <a:p>
            <a:pPr marL="173130" indent="-173130">
              <a:buFont typeface="Arial" panose="020B0604020202020204" pitchFamily="34" charset="0"/>
              <a:buChar char="•"/>
            </a:pPr>
            <a:r>
              <a:rPr lang="en-US" baseline="0" dirty="0" smtClean="0"/>
              <a:t>The consortium has a number of centralized research cores which all studies utilize in some capacity. These include a data management core, biostatistics core, bio-repository, neuropathology core, and neuroimaging core.  </a:t>
            </a:r>
          </a:p>
          <a:p>
            <a:pPr marL="634811" lvl="1" indent="-173130">
              <a:buFont typeface="Arial" panose="020B0604020202020204" pitchFamily="34" charset="0"/>
              <a:buChar char="•"/>
            </a:pPr>
            <a:r>
              <a:rPr lang="en-US" baseline="0" dirty="0" smtClean="0"/>
              <a:t>The neuropathology core is working with Dr. Ann McKee, Boston University and Boston VA.  Dr. McKee and her team are known for a number of scientific advances.  The public is most aware of her efforts with respect to neuropathology of chronic traumatic encephalopathy  (CTE), especially among athletes (football, wrestling, hockey).</a:t>
            </a:r>
          </a:p>
          <a:p>
            <a:endParaRPr lang="en-US" baseline="0" dirty="0" smtClean="0"/>
          </a:p>
          <a:p>
            <a:r>
              <a:rPr lang="en-US" baseline="0" dirty="0" smtClean="0"/>
              <a:t>The consortium has encountered a number of challenges which have taken considerable effort to work through.  While many challenges have been resolved, the consortium works hard to address those which take more time and effort. Challenges include</a:t>
            </a:r>
          </a:p>
          <a:p>
            <a:pPr marL="173130" indent="-173130">
              <a:buFont typeface="Arial" panose="020B0604020202020204" pitchFamily="34" charset="0"/>
              <a:buChar char="•"/>
            </a:pPr>
            <a:r>
              <a:rPr lang="en-US" baseline="0" dirty="0" smtClean="0"/>
              <a:t>Synchronization of DoD and VA funding which are executed by the each respective agency. </a:t>
            </a:r>
          </a:p>
          <a:p>
            <a:pPr marL="173130" indent="-173130">
              <a:buFont typeface="Arial" panose="020B0604020202020204" pitchFamily="34" charset="0"/>
              <a:buChar char="•"/>
            </a:pPr>
            <a:r>
              <a:rPr lang="en-US" baseline="0" dirty="0" smtClean="0"/>
              <a:t>Synchronization of research in academic, military treatment facility, and VA medical centers. </a:t>
            </a:r>
          </a:p>
          <a:p>
            <a:pPr marL="173130" indent="-173130">
              <a:buFont typeface="Arial" panose="020B0604020202020204" pitchFamily="34" charset="0"/>
              <a:buChar char="•"/>
            </a:pPr>
            <a:r>
              <a:rPr lang="en-US" dirty="0" smtClean="0"/>
              <a:t>Coordination</a:t>
            </a:r>
            <a:r>
              <a:rPr lang="en-US" baseline="0" dirty="0" smtClean="0"/>
              <a:t> of regulatory approvals.  Here, the consortium has a central “gate keeper” within the data management core at RTI. This individual is responsible for coordination and synchronization of all human and animal regulatory approvals among the consortium and ultimately with the DoD and VA regulatory oversight groups. </a:t>
            </a:r>
          </a:p>
          <a:p>
            <a:pPr marL="173130" indent="-173130">
              <a:buFont typeface="Arial" panose="020B0604020202020204" pitchFamily="34" charset="0"/>
              <a:buChar char="•"/>
            </a:pPr>
            <a:r>
              <a:rPr lang="en-US" baseline="0" dirty="0" smtClean="0"/>
              <a:t>The CENC Peer Review Program disseminates RFPs widely among resources such as the NIH TBI Listserv, CDMRP email notification systems, and other VA and DoD outreach mechanisms.  </a:t>
            </a:r>
          </a:p>
          <a:p>
            <a:pPr marL="634811" lvl="1" indent="-173130">
              <a:buFont typeface="Arial" panose="020B0604020202020204" pitchFamily="34" charset="0"/>
              <a:buChar char="•"/>
            </a:pPr>
            <a:r>
              <a:rPr lang="en-US" baseline="0" dirty="0" smtClean="0"/>
              <a:t>Wide dissemination presents a particular challenge with respect to application receipt.  </a:t>
            </a:r>
          </a:p>
          <a:p>
            <a:pPr marL="634811" lvl="1" indent="-173130">
              <a:buFont typeface="Arial" panose="020B0604020202020204" pitchFamily="34" charset="0"/>
              <a:buChar char="•"/>
            </a:pPr>
            <a:r>
              <a:rPr lang="en-US" baseline="0" dirty="0" smtClean="0"/>
              <a:t>The CENC has received hundreds of inquiries from interested collaborators resulting in a high number of applications or pre-applications which must be thoroughly evaluated in a timely manner.  </a:t>
            </a:r>
          </a:p>
          <a:p>
            <a:pPr marL="634811" lvl="1" indent="-173130">
              <a:buFont typeface="Arial" panose="020B0604020202020204" pitchFamily="34" charset="0"/>
              <a:buChar char="•"/>
            </a:pPr>
            <a:r>
              <a:rPr lang="en-US" baseline="0" dirty="0" smtClean="0"/>
              <a:t>Despite this challenge, the consortium is continually looking for collaborators to enhance the consortium research portfolio</a:t>
            </a:r>
            <a:endParaRPr lang="en-US" dirty="0" smtClean="0"/>
          </a:p>
        </p:txBody>
      </p:sp>
      <p:sp>
        <p:nvSpPr>
          <p:cNvPr id="4" name="Slide Number Placeholder 3"/>
          <p:cNvSpPr>
            <a:spLocks noGrp="1"/>
          </p:cNvSpPr>
          <p:nvPr>
            <p:ph type="sldNum" sz="quarter" idx="10"/>
          </p:nvPr>
        </p:nvSpPr>
        <p:spPr/>
        <p:txBody>
          <a:bodyPr/>
          <a:lstStyle/>
          <a:p>
            <a:fld id="{D463ED71-BC3C-4714-9C8A-F6AC512D579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xmlns="" val="104040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463ED71-BC3C-4714-9C8A-F6AC512D579B}" type="slidenum">
              <a:rPr lang="en-US" smtClean="0">
                <a:solidFill>
                  <a:prstClr val="black"/>
                </a:solidFill>
              </a:rPr>
              <a:pPr/>
              <a:t>24</a:t>
            </a:fld>
            <a:endParaRPr lang="en-US" dirty="0">
              <a:solidFill>
                <a:prstClr val="black"/>
              </a:solidFill>
            </a:endParaRPr>
          </a:p>
        </p:txBody>
      </p:sp>
      <p:sp>
        <p:nvSpPr>
          <p:cNvPr id="5" name="Notes Placeholder 4"/>
          <p:cNvSpPr>
            <a:spLocks noGrp="1"/>
          </p:cNvSpPr>
          <p:nvPr>
            <p:ph type="body" sz="quarter" idx="11"/>
          </p:nvPr>
        </p:nvSpPr>
        <p:spPr/>
        <p:txBody>
          <a:bodyPr/>
          <a:lstStyle/>
          <a:p>
            <a:r>
              <a:rPr lang="en-US" dirty="0" smtClean="0"/>
              <a:t>The Consortium developed a roadmap to align the Consortium activities with the DoD/VA and NRAP priorities and objectives</a:t>
            </a:r>
            <a:endParaRPr lang="en-US" dirty="0"/>
          </a:p>
        </p:txBody>
      </p:sp>
    </p:spTree>
    <p:extLst>
      <p:ext uri="{BB962C8B-B14F-4D97-AF65-F5344CB8AC3E}">
        <p14:creationId xmlns:p14="http://schemas.microsoft.com/office/powerpoint/2010/main" xmlns="" val="28167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463ED71-BC3C-4714-9C8A-F6AC512D579B}" type="slidenum">
              <a:rPr lang="en-US" smtClean="0">
                <a:solidFill>
                  <a:prstClr val="black"/>
                </a:solidFill>
              </a:rPr>
              <a:pPr/>
              <a:t>25</a:t>
            </a:fld>
            <a:endParaRPr lang="en-US" dirty="0">
              <a:solidFill>
                <a:prstClr val="black"/>
              </a:solidFill>
            </a:endParaRPr>
          </a:p>
        </p:txBody>
      </p:sp>
      <p:sp>
        <p:nvSpPr>
          <p:cNvPr id="5" name="Notes Placeholder 4"/>
          <p:cNvSpPr>
            <a:spLocks noGrp="1"/>
          </p:cNvSpPr>
          <p:nvPr>
            <p:ph type="body" sz="quarter" idx="11"/>
          </p:nvPr>
        </p:nvSpPr>
        <p:spPr/>
        <p:txBody>
          <a:bodyPr/>
          <a:lstStyle/>
          <a:p>
            <a:r>
              <a:rPr lang="en-US" dirty="0" smtClean="0"/>
              <a:t>The Consortium developed a roadmap to align the Consortium activities with the DoD/VA and NRAP priorities and objectives</a:t>
            </a:r>
            <a:endParaRPr lang="en-US" dirty="0"/>
          </a:p>
        </p:txBody>
      </p:sp>
    </p:spTree>
    <p:extLst>
      <p:ext uri="{BB962C8B-B14F-4D97-AF65-F5344CB8AC3E}">
        <p14:creationId xmlns:p14="http://schemas.microsoft.com/office/powerpoint/2010/main" xmlns="" val="281675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ea typeface="ＭＳ Ｐゴシック" charset="0"/>
              </a:rPr>
              <a:t>Note: Please see previous slide for full text of objectives</a:t>
            </a:r>
          </a:p>
          <a:p>
            <a:endParaRPr lang="en-US" dirty="0">
              <a:ea typeface="ＭＳ Ｐゴシック" charset="0"/>
            </a:endParaRPr>
          </a:p>
          <a:p>
            <a:r>
              <a:rPr lang="en-US" dirty="0">
                <a:ea typeface="ＭＳ Ｐゴシック" charset="0"/>
              </a:rPr>
              <a:t>Association	</a:t>
            </a:r>
          </a:p>
          <a:p>
            <a:pPr marL="173130" indent="-173130">
              <a:buFont typeface="Arial" panose="020B0604020202020204" pitchFamily="34" charset="0"/>
              <a:buChar char="•"/>
            </a:pPr>
            <a:r>
              <a:rPr lang="en-US" dirty="0">
                <a:ea typeface="ＭＳ Ｐゴシック" charset="0"/>
              </a:rPr>
              <a:t>Longitudinal Cohort Study</a:t>
            </a:r>
          </a:p>
          <a:p>
            <a:pPr marL="173130" indent="-173130">
              <a:buFont typeface="Arial" panose="020B0604020202020204" pitchFamily="34" charset="0"/>
              <a:buChar char="•"/>
            </a:pPr>
            <a:r>
              <a:rPr lang="en-US" dirty="0">
                <a:ea typeface="ＭＳ Ｐゴシック" charset="0"/>
              </a:rPr>
              <a:t>Assessment of Long -Term Outcome &amp; Disability in Active-Duty Military prospectively examined following concussive TBI (ADAPT)</a:t>
            </a:r>
          </a:p>
          <a:p>
            <a:pPr marL="173130" indent="-173130">
              <a:buFont typeface="Arial" panose="020B0604020202020204" pitchFamily="34" charset="0"/>
              <a:buChar char="•"/>
            </a:pPr>
            <a:r>
              <a:rPr lang="en-US" dirty="0" err="1">
                <a:ea typeface="ＭＳ Ｐゴシック" charset="0"/>
              </a:rPr>
              <a:t>Otolith</a:t>
            </a:r>
            <a:r>
              <a:rPr lang="en-US" dirty="0">
                <a:ea typeface="ＭＳ Ｐゴシック" charset="0"/>
              </a:rPr>
              <a:t> Dysfunction and Postural Stability</a:t>
            </a:r>
          </a:p>
          <a:p>
            <a:pPr marL="173130" indent="-173130">
              <a:buFont typeface="Arial" panose="020B0604020202020204" pitchFamily="34" charset="0"/>
              <a:buChar char="•"/>
            </a:pPr>
            <a:r>
              <a:rPr lang="en-US" dirty="0">
                <a:ea typeface="ＭＳ Ｐゴシック" charset="0"/>
              </a:rPr>
              <a:t>Epidemiology of </a:t>
            </a:r>
            <a:r>
              <a:rPr lang="en-US" dirty="0" err="1">
                <a:ea typeface="ＭＳ Ｐゴシック" charset="0"/>
              </a:rPr>
              <a:t>mTBI</a:t>
            </a:r>
            <a:r>
              <a:rPr lang="en-US" dirty="0">
                <a:ea typeface="ＭＳ Ｐゴシック" charset="0"/>
              </a:rPr>
              <a:t> and Neurosensory Outcomes</a:t>
            </a:r>
          </a:p>
          <a:p>
            <a:pPr marL="173130" indent="-173130">
              <a:buFont typeface="Arial" panose="020B0604020202020204" pitchFamily="34" charset="0"/>
              <a:buChar char="•"/>
            </a:pPr>
            <a:r>
              <a:rPr lang="en-US" dirty="0">
                <a:ea typeface="ＭＳ Ｐゴシック" charset="0"/>
              </a:rPr>
              <a:t>DTI Standardization Effort	</a:t>
            </a:r>
          </a:p>
          <a:p>
            <a:endParaRPr lang="en-US" dirty="0">
              <a:ea typeface="ＭＳ Ｐゴシック" charset="0"/>
            </a:endParaRPr>
          </a:p>
          <a:p>
            <a:r>
              <a:rPr lang="en-US" dirty="0">
                <a:ea typeface="ＭＳ Ｐゴシック" charset="0"/>
              </a:rPr>
              <a:t>Causative Effect</a:t>
            </a:r>
          </a:p>
          <a:p>
            <a:pPr marL="173130" indent="-173130">
              <a:buFont typeface="Arial" panose="020B0604020202020204" pitchFamily="34" charset="0"/>
              <a:buChar char="•"/>
            </a:pPr>
            <a:r>
              <a:rPr lang="en-US" dirty="0">
                <a:ea typeface="ＭＳ Ｐゴシック" charset="0"/>
              </a:rPr>
              <a:t>Longitudinal Cohort Study</a:t>
            </a:r>
          </a:p>
          <a:p>
            <a:pPr marL="173130" indent="-173130">
              <a:buFont typeface="Arial" panose="020B0604020202020204" pitchFamily="34" charset="0"/>
              <a:buChar char="•"/>
            </a:pPr>
            <a:r>
              <a:rPr lang="en-US" dirty="0">
                <a:ea typeface="ＭＳ Ｐゴシック" charset="0"/>
              </a:rPr>
              <a:t>Tau Conformation Study</a:t>
            </a:r>
          </a:p>
          <a:p>
            <a:pPr marL="173130" indent="-173130">
              <a:buFont typeface="Arial" panose="020B0604020202020204" pitchFamily="34" charset="0"/>
              <a:buChar char="•"/>
            </a:pPr>
            <a:r>
              <a:rPr lang="en-US" dirty="0">
                <a:ea typeface="ＭＳ Ｐゴシック" charset="0"/>
              </a:rPr>
              <a:t>ADAPT	</a:t>
            </a:r>
          </a:p>
          <a:p>
            <a:endParaRPr lang="en-US" dirty="0">
              <a:ea typeface="ＭＳ Ｐゴシック" charset="0"/>
            </a:endParaRPr>
          </a:p>
          <a:p>
            <a:r>
              <a:rPr lang="en-US" dirty="0">
                <a:ea typeface="ＭＳ Ｐゴシック" charset="0"/>
              </a:rPr>
              <a:t>Identify diagnostic and prognostic indicators</a:t>
            </a:r>
          </a:p>
          <a:p>
            <a:pPr marL="173130" indent="-173130">
              <a:buFont typeface="Arial" panose="020B0604020202020204" pitchFamily="34" charset="0"/>
              <a:buChar char="•"/>
            </a:pPr>
            <a:r>
              <a:rPr lang="en-US" dirty="0">
                <a:ea typeface="ＭＳ Ｐゴシック" charset="0"/>
              </a:rPr>
              <a:t>Tau Conformation Study</a:t>
            </a:r>
          </a:p>
          <a:p>
            <a:pPr marL="173130" indent="-173130">
              <a:buFont typeface="Arial" panose="020B0604020202020204" pitchFamily="34" charset="0"/>
              <a:buChar char="•"/>
            </a:pPr>
            <a:r>
              <a:rPr lang="en-US" dirty="0">
                <a:ea typeface="ＭＳ Ｐゴシック" charset="0"/>
              </a:rPr>
              <a:t>Epidemiology of </a:t>
            </a:r>
            <a:r>
              <a:rPr lang="en-US" dirty="0" err="1">
                <a:ea typeface="ＭＳ Ｐゴシック" charset="0"/>
              </a:rPr>
              <a:t>mTBI</a:t>
            </a:r>
            <a:r>
              <a:rPr lang="en-US" dirty="0">
                <a:ea typeface="ＭＳ Ｐゴシック" charset="0"/>
              </a:rPr>
              <a:t> and Neurosensory Outcomes (retrospective data analysis)</a:t>
            </a:r>
          </a:p>
          <a:p>
            <a:pPr marL="173130" indent="-173130">
              <a:buFont typeface="Arial" panose="020B0604020202020204" pitchFamily="34" charset="0"/>
              <a:buChar char="•"/>
            </a:pPr>
            <a:r>
              <a:rPr lang="en-US" dirty="0">
                <a:ea typeface="ＭＳ Ｐゴシック" charset="0"/>
              </a:rPr>
              <a:t>ADAPT (neuroimaging findings)	</a:t>
            </a:r>
          </a:p>
          <a:p>
            <a:pPr marL="173130" indent="-173130">
              <a:buFont typeface="Arial" panose="020B0604020202020204" pitchFamily="34" charset="0"/>
              <a:buChar char="•"/>
            </a:pPr>
            <a:r>
              <a:rPr lang="en-US" dirty="0">
                <a:ea typeface="ＭＳ Ｐゴシック" charset="0"/>
              </a:rPr>
              <a:t>DTI Standardization Effort</a:t>
            </a:r>
          </a:p>
          <a:p>
            <a:endParaRPr lang="en-US" dirty="0">
              <a:ea typeface="ＭＳ Ｐゴシック" charset="0"/>
            </a:endParaRPr>
          </a:p>
          <a:p>
            <a:r>
              <a:rPr lang="en-US" dirty="0">
                <a:ea typeface="ＭＳ Ｐゴシック" charset="0"/>
              </a:rPr>
              <a:t>Develop/advance treatment and rehabilitation methods </a:t>
            </a:r>
          </a:p>
          <a:p>
            <a:pPr marL="173130" indent="-173130">
              <a:buFont typeface="Arial" panose="020B0604020202020204" pitchFamily="34" charset="0"/>
              <a:buChar char="•"/>
            </a:pPr>
            <a:r>
              <a:rPr lang="en-US" dirty="0">
                <a:ea typeface="ＭＳ Ｐゴシック" charset="0"/>
              </a:rPr>
              <a:t>Epidemiology of </a:t>
            </a:r>
            <a:r>
              <a:rPr lang="en-US" dirty="0" err="1">
                <a:ea typeface="ＭＳ Ｐゴシック" charset="0"/>
              </a:rPr>
              <a:t>mTBI</a:t>
            </a:r>
            <a:r>
              <a:rPr lang="en-US" dirty="0">
                <a:ea typeface="ＭＳ Ｐゴシック" charset="0"/>
              </a:rPr>
              <a:t> and Neurosensory Outcomes (retrospective analysis of clinical outcomes with respect to patient care; no new interventional strategy)	</a:t>
            </a:r>
          </a:p>
          <a:p>
            <a:pPr marL="173130" indent="-173130">
              <a:buFont typeface="Arial" panose="020B0604020202020204" pitchFamily="34" charset="0"/>
              <a:buChar char="•"/>
            </a:pPr>
            <a:r>
              <a:rPr lang="en-US" dirty="0" smtClean="0"/>
              <a:t>DTI</a:t>
            </a:r>
            <a:r>
              <a:rPr lang="en-US" baseline="0" dirty="0" smtClean="0"/>
              <a:t> Standardization Effort</a:t>
            </a:r>
            <a:endParaRPr lang="en-US" dirty="0"/>
          </a:p>
        </p:txBody>
      </p:sp>
      <p:sp>
        <p:nvSpPr>
          <p:cNvPr id="4" name="Slide Number Placeholder 3"/>
          <p:cNvSpPr>
            <a:spLocks noGrp="1"/>
          </p:cNvSpPr>
          <p:nvPr>
            <p:ph type="sldNum" sz="quarter" idx="10"/>
          </p:nvPr>
        </p:nvSpPr>
        <p:spPr/>
        <p:txBody>
          <a:bodyPr/>
          <a:lstStyle/>
          <a:p>
            <a:fld id="{D463ED71-BC3C-4714-9C8A-F6AC512D579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xmlns="" val="3130649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smtClean="0"/>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9124" y="6142644"/>
            <a:ext cx="617143" cy="610286"/>
          </a:xfrm>
          <a:prstGeom prst="rect">
            <a:avLst/>
          </a:prstGeom>
          <a:noFill/>
          <a:ln w="9525">
            <a:noFill/>
            <a:miter lim="800000"/>
            <a:headEnd/>
            <a:tailEnd/>
          </a:ln>
        </p:spPr>
      </p:pic>
    </p:spTree>
    <p:extLst>
      <p:ext uri="{BB962C8B-B14F-4D97-AF65-F5344CB8AC3E}">
        <p14:creationId xmlns:p14="http://schemas.microsoft.com/office/powerpoint/2010/main" xmlns="" val="222401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a:xfrm>
            <a:off x="7764238" y="6249988"/>
            <a:ext cx="490537" cy="365125"/>
          </a:xfrm>
        </p:spPr>
        <p:txBody>
          <a:bodyPr/>
          <a:lstStyle>
            <a:lvl1pPr>
              <a:defRPr/>
            </a:lvl1pPr>
          </a:lstStyle>
          <a:p>
            <a:pPr>
              <a:defRPr/>
            </a:pPr>
            <a:fld id="{1E1760D5-4C07-408F-A1D5-FBE4E348B26D}" type="slidenum">
              <a:rPr lang="en-US"/>
              <a:pPr>
                <a:defRPr/>
              </a:pPr>
              <a:t>‹#›</a:t>
            </a:fld>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66290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smtClean="0"/>
              <a:t>Click to edit Master text styles</a:t>
            </a:r>
          </a:p>
        </p:txBody>
      </p:sp>
      <p:pic>
        <p:nvPicPr>
          <p:cNvPr id="5" name="Picture 2"/>
          <p:cNvPicPr>
            <a:picLocks noChangeAspect="1" noChangeArrowheads="1"/>
          </p:cNvPicPr>
          <p:nvPr/>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1780739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3_Content with Caption">
    <p:spTree>
      <p:nvGrpSpPr>
        <p:cNvPr id="1" name=""/>
        <p:cNvGrpSpPr/>
        <p:nvPr/>
      </p:nvGrpSpPr>
      <p:grpSpPr>
        <a:xfrm>
          <a:off x="0" y="0"/>
          <a:ext cx="0" cy="0"/>
          <a:chOff x="0" y="0"/>
          <a:chExt cx="0" cy="0"/>
        </a:xfrm>
      </p:grpSpPr>
      <p:pic>
        <p:nvPicPr>
          <p:cNvPr id="2" name="Picture 7" descr="RedTopBa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03200" y="6396038"/>
            <a:ext cx="1335088" cy="461962"/>
          </a:xfrm>
          <a:prstGeom prst="rect">
            <a:avLst/>
          </a:prstGeom>
          <a:noFill/>
        </p:spPr>
        <p:txBody>
          <a:bodyPr>
            <a:spAutoFit/>
          </a:bodyPr>
          <a:lstStyle/>
          <a:p>
            <a:pPr defTabSz="457200">
              <a:defRPr/>
            </a:pPr>
            <a:fld id="{F806C1C4-7B74-4088-8C0A-E2DAAF94F6AD}" type="slidenum">
              <a:rPr lang="en-US">
                <a:solidFill>
                  <a:prstClr val="black"/>
                </a:solidFill>
                <a:ea typeface="ＭＳ Ｐゴシック" charset="-128"/>
              </a:rPr>
              <a:pPr defTabSz="457200">
                <a:defRPr/>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xmlns="" val="120946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Content with Caption">
    <p:spTree>
      <p:nvGrpSpPr>
        <p:cNvPr id="1" name=""/>
        <p:cNvGrpSpPr/>
        <p:nvPr/>
      </p:nvGrpSpPr>
      <p:grpSpPr>
        <a:xfrm>
          <a:off x="0" y="0"/>
          <a:ext cx="0" cy="0"/>
          <a:chOff x="0" y="0"/>
          <a:chExt cx="0" cy="0"/>
        </a:xfrm>
      </p:grpSpPr>
      <p:pic>
        <p:nvPicPr>
          <p:cNvPr id="2" name="Picture 7" descr="RedTopBa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7924648" y="6483122"/>
            <a:ext cx="1335088" cy="461962"/>
          </a:xfrm>
          <a:prstGeom prst="rect">
            <a:avLst/>
          </a:prstGeom>
          <a:noFill/>
        </p:spPr>
        <p:txBody>
          <a:bodyPr>
            <a:spAutoFit/>
          </a:bodyPr>
          <a:lstStyle/>
          <a:p>
            <a:pPr defTabSz="457200" fontAlgn="base">
              <a:spcBef>
                <a:spcPct val="0"/>
              </a:spcBef>
              <a:spcAft>
                <a:spcPct val="0"/>
              </a:spcAft>
              <a:defRPr/>
            </a:pPr>
            <a:fld id="{10BD1863-03B9-4FA5-BC16-715584054E0D}" type="slidenum">
              <a:rPr lang="en-US">
                <a:solidFill>
                  <a:prstClr val="black"/>
                </a:solidFill>
                <a:latin typeface="Arial" pitchFamily="34" charset="0"/>
                <a:ea typeface="ＭＳ Ｐゴシック" charset="-128"/>
              </a:rPr>
              <a:pPr defTabSz="457200" fontAlgn="base">
                <a:spcBef>
                  <a:spcPct val="0"/>
                </a:spcBef>
                <a:spcAft>
                  <a:spcPct val="0"/>
                </a:spcAft>
                <a:defRPr/>
              </a:pPr>
              <a:t>‹#›</a:t>
            </a:fld>
            <a:endParaRPr lang="en-US" dirty="0">
              <a:solidFill>
                <a:prstClr val="black"/>
              </a:solidFill>
              <a:latin typeface="Arial" pitchFamily="34" charset="0"/>
              <a:ea typeface="ＭＳ Ｐゴシック" charset="-128"/>
            </a:endParaRPr>
          </a:p>
        </p:txBody>
      </p:sp>
    </p:spTree>
    <p:extLst>
      <p:ext uri="{BB962C8B-B14F-4D97-AF65-F5344CB8AC3E}">
        <p14:creationId xmlns:p14="http://schemas.microsoft.com/office/powerpoint/2010/main" xmlns="" val="3342294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8_Content with Caption">
    <p:spTree>
      <p:nvGrpSpPr>
        <p:cNvPr id="1" name=""/>
        <p:cNvGrpSpPr/>
        <p:nvPr/>
      </p:nvGrpSpPr>
      <p:grpSpPr>
        <a:xfrm>
          <a:off x="0" y="0"/>
          <a:ext cx="0" cy="0"/>
          <a:chOff x="0" y="0"/>
          <a:chExt cx="0" cy="0"/>
        </a:xfrm>
      </p:grpSpPr>
      <p:pic>
        <p:nvPicPr>
          <p:cNvPr id="2" name="Picture 7" descr="RedTopBa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03200" y="6396038"/>
            <a:ext cx="1335088" cy="461962"/>
          </a:xfrm>
          <a:prstGeom prst="rect">
            <a:avLst/>
          </a:prstGeom>
          <a:noFill/>
        </p:spPr>
        <p:txBody>
          <a:bodyPr>
            <a:spAutoFit/>
          </a:bodyPr>
          <a:lstStyle/>
          <a:p>
            <a:pPr defTabSz="457200" fontAlgn="base">
              <a:spcBef>
                <a:spcPct val="0"/>
              </a:spcBef>
              <a:spcAft>
                <a:spcPct val="0"/>
              </a:spcAft>
              <a:defRPr/>
            </a:pPr>
            <a:fld id="{10BD1863-03B9-4FA5-BC16-715584054E0D}" type="slidenum">
              <a:rPr lang="en-US">
                <a:solidFill>
                  <a:prstClr val="black"/>
                </a:solidFill>
                <a:latin typeface="Arial" pitchFamily="34" charset="0"/>
                <a:ea typeface="ＭＳ Ｐゴシック" charset="-128"/>
              </a:rPr>
              <a:pPr defTabSz="457200" fontAlgn="base">
                <a:spcBef>
                  <a:spcPct val="0"/>
                </a:spcBef>
                <a:spcAft>
                  <a:spcPct val="0"/>
                </a:spcAft>
                <a:defRPr/>
              </a:pPr>
              <a:t>‹#›</a:t>
            </a:fld>
            <a:endParaRPr lang="en-US" dirty="0">
              <a:solidFill>
                <a:prstClr val="black"/>
              </a:solidFill>
              <a:latin typeface="Arial" pitchFamily="34" charset="0"/>
              <a:ea typeface="ＭＳ Ｐゴシック" charset="-128"/>
            </a:endParaRPr>
          </a:p>
        </p:txBody>
      </p:sp>
    </p:spTree>
    <p:extLst>
      <p:ext uri="{BB962C8B-B14F-4D97-AF65-F5344CB8AC3E}">
        <p14:creationId xmlns:p14="http://schemas.microsoft.com/office/powerpoint/2010/main" xmlns="" val="1545306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pic>
        <p:nvPicPr>
          <p:cNvPr id="2" name="Picture 7" descr="RedTopBa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03200" y="6396038"/>
            <a:ext cx="1335088" cy="461962"/>
          </a:xfrm>
          <a:prstGeom prst="rect">
            <a:avLst/>
          </a:prstGeom>
          <a:noFill/>
        </p:spPr>
        <p:txBody>
          <a:bodyPr>
            <a:spAutoFit/>
          </a:bodyPr>
          <a:lstStyle/>
          <a:p>
            <a:pPr defTabSz="457200" fontAlgn="base">
              <a:spcBef>
                <a:spcPct val="0"/>
              </a:spcBef>
              <a:spcAft>
                <a:spcPct val="0"/>
              </a:spcAft>
              <a:defRPr/>
            </a:pPr>
            <a:fld id="{DBAF5A15-9252-4F1E-9FCB-BCFD4AC15FAE}" type="slidenum">
              <a:rPr lang="en-US">
                <a:solidFill>
                  <a:prstClr val="black"/>
                </a:solidFill>
                <a:latin typeface="Arial" pitchFamily="34" charset="0"/>
                <a:ea typeface="ＭＳ Ｐゴシック" charset="-128"/>
              </a:rPr>
              <a:pPr defTabSz="457200" fontAlgn="base">
                <a:spcBef>
                  <a:spcPct val="0"/>
                </a:spcBef>
                <a:spcAft>
                  <a:spcPct val="0"/>
                </a:spcAft>
                <a:defRPr/>
              </a:pPr>
              <a:t>‹#›</a:t>
            </a:fld>
            <a:endParaRPr lang="en-US" dirty="0">
              <a:solidFill>
                <a:prstClr val="black"/>
              </a:solidFill>
              <a:latin typeface="Arial" pitchFamily="34" charset="0"/>
              <a:ea typeface="ＭＳ Ｐゴシック" charset="-128"/>
            </a:endParaRPr>
          </a:p>
        </p:txBody>
      </p:sp>
    </p:spTree>
    <p:extLst>
      <p:ext uri="{BB962C8B-B14F-4D97-AF65-F5344CB8AC3E}">
        <p14:creationId xmlns:p14="http://schemas.microsoft.com/office/powerpoint/2010/main" xmlns="" val="985267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580231" y="1685921"/>
            <a:ext cx="7980363" cy="584775"/>
          </a:xfrm>
        </p:spPr>
        <p:txBody>
          <a:bodyPr anchor="ctr" anchorCtr="0">
            <a:spAutoFit/>
          </a:bodyPr>
          <a:lstStyle>
            <a:lvl1pPr marL="0" indent="0" algn="ctr">
              <a:buNone/>
              <a:defRPr sz="3200" b="1"/>
            </a:lvl1pPr>
          </a:lstStyle>
          <a:p>
            <a:pPr lvl="0"/>
            <a:r>
              <a:rPr lang="en-US" dirty="0" smtClean="0"/>
              <a:t>Click to edit Title</a:t>
            </a:r>
            <a:endParaRPr lang="en-US" dirty="0"/>
          </a:p>
        </p:txBody>
      </p:sp>
      <p:sp>
        <p:nvSpPr>
          <p:cNvPr id="11" name="Text Placeholder 10"/>
          <p:cNvSpPr>
            <a:spLocks noGrp="1"/>
          </p:cNvSpPr>
          <p:nvPr>
            <p:ph type="body" sz="quarter" idx="11" hasCustomPrompt="1"/>
          </p:nvPr>
        </p:nvSpPr>
        <p:spPr>
          <a:xfrm>
            <a:off x="720725" y="2786059"/>
            <a:ext cx="7851775" cy="461665"/>
          </a:xfrm>
        </p:spPr>
        <p:txBody>
          <a:bodyPr anchor="ctr" anchorCtr="0">
            <a:spAutoFit/>
          </a:bodyPr>
          <a:lstStyle>
            <a:lvl1pPr marL="0" indent="0" algn="ctr">
              <a:buNone/>
              <a:defRPr sz="2400" b="1"/>
            </a:lvl1pPr>
          </a:lstStyle>
          <a:p>
            <a:pPr lvl="0"/>
            <a:r>
              <a:rPr lang="en-US" dirty="0" smtClean="0"/>
              <a:t>Click to edit Subtitle</a:t>
            </a:r>
            <a:endParaRPr lang="en-US" dirty="0"/>
          </a:p>
        </p:txBody>
      </p:sp>
      <p:sp>
        <p:nvSpPr>
          <p:cNvPr id="12" name="Text Placeholder 10"/>
          <p:cNvSpPr>
            <a:spLocks noGrp="1"/>
          </p:cNvSpPr>
          <p:nvPr>
            <p:ph type="body" sz="quarter" idx="12" hasCustomPrompt="1"/>
          </p:nvPr>
        </p:nvSpPr>
        <p:spPr>
          <a:xfrm>
            <a:off x="720725" y="3800472"/>
            <a:ext cx="7851775" cy="400110"/>
          </a:xfrm>
        </p:spPr>
        <p:txBody>
          <a:bodyPr anchor="ctr" anchorCtr="0">
            <a:spAutoFit/>
          </a:bodyPr>
          <a:lstStyle>
            <a:lvl1pPr marL="0" indent="0" algn="ctr">
              <a:buNone/>
              <a:defRPr sz="2000" b="1"/>
            </a:lvl1pPr>
          </a:lstStyle>
          <a:p>
            <a:pPr lvl="0"/>
            <a:r>
              <a:rPr lang="en-US" dirty="0" smtClean="0"/>
              <a:t>Click to edit Date</a:t>
            </a:r>
            <a:endParaRPr lang="en-US" dirty="0"/>
          </a:p>
        </p:txBody>
      </p:sp>
      <p:sp>
        <p:nvSpPr>
          <p:cNvPr id="14" name="Text Placeholder 13"/>
          <p:cNvSpPr>
            <a:spLocks noGrp="1"/>
          </p:cNvSpPr>
          <p:nvPr>
            <p:ph type="body" sz="quarter" idx="13" hasCustomPrompt="1"/>
          </p:nvPr>
        </p:nvSpPr>
        <p:spPr>
          <a:xfrm>
            <a:off x="720725" y="4629150"/>
            <a:ext cx="7786688" cy="914400"/>
          </a:xfrm>
        </p:spPr>
        <p:txBody>
          <a:bodyPr/>
          <a:lstStyle>
            <a:lvl1pPr marL="228600" indent="-228600">
              <a:defRPr sz="1800"/>
            </a:lvl1pPr>
          </a:lstStyle>
          <a:p>
            <a:pPr lvl="0"/>
            <a:r>
              <a:rPr lang="en-US" dirty="0" smtClean="0"/>
              <a:t>Click to add Presenters</a:t>
            </a:r>
            <a:endParaRPr lang="en-US" dirty="0"/>
          </a:p>
        </p:txBody>
      </p:sp>
    </p:spTree>
    <p:extLst>
      <p:ext uri="{BB962C8B-B14F-4D97-AF65-F5344CB8AC3E}">
        <p14:creationId xmlns:p14="http://schemas.microsoft.com/office/powerpoint/2010/main" xmlns="" val="76597234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smtClean="0"/>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p:cNvPicPr>
            <a:picLocks noChangeAspect="1" noChangeArrowheads="1"/>
          </p:cNvPicPr>
          <p:nvPr userDrawn="1"/>
        </p:nvPicPr>
        <p:blipFill>
          <a:blip r:embed="rId3" cstate="print"/>
          <a:srcRect/>
          <a:stretch>
            <a:fillRect/>
          </a:stretch>
        </p:blipFill>
        <p:spPr bwMode="auto">
          <a:xfrm>
            <a:off x="49124" y="6142644"/>
            <a:ext cx="617143" cy="610286"/>
          </a:xfrm>
          <a:prstGeom prst="rect">
            <a:avLst/>
          </a:prstGeom>
          <a:noFill/>
          <a:ln w="9525">
            <a:noFill/>
            <a:miter lim="800000"/>
            <a:headEnd/>
            <a:tailEnd/>
          </a:ln>
        </p:spPr>
      </p:pic>
    </p:spTree>
    <p:extLst>
      <p:ext uri="{BB962C8B-B14F-4D97-AF65-F5344CB8AC3E}">
        <p14:creationId xmlns:p14="http://schemas.microsoft.com/office/powerpoint/2010/main" xmlns="" val="1161836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7966470" y="6249988"/>
            <a:ext cx="490537" cy="365125"/>
          </a:xfrm>
        </p:spPr>
        <p:txBody>
          <a:bodyPr/>
          <a:lstStyle>
            <a:lvl1pPr>
              <a:defRPr/>
            </a:lvl1pPr>
          </a:lstStyle>
          <a:p>
            <a:pPr>
              <a:defRPr/>
            </a:pPr>
            <a:fld id="{C32E41BC-F3C7-4440-964A-79A2B9AB8CF4}" type="slidenum">
              <a:rPr lang="en-US"/>
              <a:pPr>
                <a:defRPr/>
              </a:pPr>
              <a:t>‹#›</a:t>
            </a:fld>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1536669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5" name="Picture 2"/>
          <p:cNvPicPr>
            <a:picLocks noChangeAspect="1" noChangeArrowheads="1"/>
          </p:cNvPicPr>
          <p:nvPr userDrawn="1"/>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244301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7966470" y="6249988"/>
            <a:ext cx="490537" cy="365125"/>
          </a:xfrm>
        </p:spPr>
        <p:txBody>
          <a:bodyPr/>
          <a:lstStyle>
            <a:lvl1pPr>
              <a:defRPr/>
            </a:lvl1pPr>
          </a:lstStyle>
          <a:p>
            <a:pPr>
              <a:defRPr/>
            </a:pPr>
            <a:fld id="{C32E41BC-F3C7-4440-964A-79A2B9AB8CF4}" type="slidenum">
              <a:rPr lang="en-US"/>
              <a:pPr>
                <a:defRPr/>
              </a:pPr>
              <a:t>‹#›</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926169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7942363" y="6249988"/>
            <a:ext cx="490537" cy="365125"/>
          </a:xfrm>
        </p:spPr>
        <p:txBody>
          <a:bodyPr/>
          <a:lstStyle>
            <a:lvl1pPr>
              <a:defRPr/>
            </a:lvl1pPr>
          </a:lstStyle>
          <a:p>
            <a:pPr>
              <a:defRPr/>
            </a:pPr>
            <a:fld id="{61ECAB98-9D83-492E-8368-C7175A3158D5}" type="slidenum">
              <a:rPr lang="en-US"/>
              <a:pPr>
                <a:defRPr/>
              </a:pPr>
              <a:t>‹#›</a:t>
            </a:fld>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2416342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5"/>
          <p:cNvSpPr>
            <a:spLocks noGrp="1"/>
          </p:cNvSpPr>
          <p:nvPr>
            <p:ph type="sldNum" sz="quarter" idx="10"/>
          </p:nvPr>
        </p:nvSpPr>
        <p:spPr>
          <a:xfrm>
            <a:off x="7811738" y="6249988"/>
            <a:ext cx="490537" cy="365125"/>
          </a:xfrm>
        </p:spPr>
        <p:txBody>
          <a:bodyPr/>
          <a:lstStyle>
            <a:lvl1pPr>
              <a:defRPr/>
            </a:lvl1pPr>
          </a:lstStyle>
          <a:p>
            <a:pPr>
              <a:defRPr/>
            </a:pPr>
            <a:fld id="{F89C8036-696E-4188-A6AA-7FE09813FD3C}" type="slidenum">
              <a:rPr lang="en-US"/>
              <a:pPr>
                <a:defRPr/>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2369659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7823613" y="6249988"/>
            <a:ext cx="490537" cy="365125"/>
          </a:xfrm>
        </p:spPr>
        <p:txBody>
          <a:bodyPr/>
          <a:lstStyle>
            <a:lvl1pPr>
              <a:defRPr/>
            </a:lvl1pPr>
          </a:lstStyle>
          <a:p>
            <a:pPr>
              <a:defRPr/>
            </a:pPr>
            <a:fld id="{5B1AF43B-DC5F-4813-A4DA-17F2F6C1393F}" type="slidenum">
              <a:rPr lang="en-US"/>
              <a:pPr>
                <a:defRPr/>
              </a:pPr>
              <a:t>‹#›</a:t>
            </a:fld>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1940802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7704863" y="6249988"/>
            <a:ext cx="490537" cy="365125"/>
          </a:xfrm>
        </p:spPr>
        <p:txBody>
          <a:bodyPr/>
          <a:lstStyle>
            <a:lvl1pPr>
              <a:defRPr/>
            </a:lvl1pPr>
          </a:lstStyle>
          <a:p>
            <a:pPr>
              <a:defRPr/>
            </a:pPr>
            <a:fld id="{6370341D-E8BE-4F86-965D-1FB71959D2E4}" type="slidenum">
              <a:rPr lang="en-US"/>
              <a:pPr>
                <a:defRPr/>
              </a:pPr>
              <a:t>‹#›</a:t>
            </a:fld>
            <a:endParaRPr lang="en-US" dirty="0"/>
          </a:p>
        </p:txBody>
      </p:sp>
      <p:pic>
        <p:nvPicPr>
          <p:cNvPr id="3" name="Picture 2"/>
          <p:cNvPicPr>
            <a:picLocks noChangeAspect="1" noChangeArrowheads="1"/>
          </p:cNvPicPr>
          <p:nvPr userDrawn="1"/>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779307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a:xfrm>
            <a:off x="7894863" y="6249988"/>
            <a:ext cx="490537" cy="365125"/>
          </a:xfrm>
        </p:spPr>
        <p:txBody>
          <a:bodyPr/>
          <a:lstStyle>
            <a:lvl1pPr>
              <a:defRPr/>
            </a:lvl1pPr>
          </a:lstStyle>
          <a:p>
            <a:pPr>
              <a:defRPr/>
            </a:pPr>
            <a:fld id="{66C7BBB8-63D5-4F68-8BFB-EAA674B48DC9}"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1552767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a:xfrm>
            <a:off x="7942363" y="6249988"/>
            <a:ext cx="490537" cy="365125"/>
          </a:xfrm>
        </p:spPr>
        <p:txBody>
          <a:bodyPr/>
          <a:lstStyle>
            <a:lvl1pPr>
              <a:defRPr/>
            </a:lvl1pPr>
          </a:lstStyle>
          <a:p>
            <a:pPr>
              <a:defRPr/>
            </a:pPr>
            <a:fld id="{A17788A4-D08F-4E06-9EB3-D565824E40CB}"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2191525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a:xfrm>
            <a:off x="7764238" y="6249988"/>
            <a:ext cx="490537" cy="365125"/>
          </a:xfrm>
        </p:spPr>
        <p:txBody>
          <a:bodyPr/>
          <a:lstStyle>
            <a:lvl1pPr>
              <a:defRPr/>
            </a:lvl1pPr>
          </a:lstStyle>
          <a:p>
            <a:pPr>
              <a:defRPr/>
            </a:pPr>
            <a:fld id="{1E1760D5-4C07-408F-A1D5-FBE4E348B26D}" type="slidenum">
              <a:rPr lang="en-US"/>
              <a:pPr>
                <a:defRPr/>
              </a:pPr>
              <a:t>‹#›</a:t>
            </a:fld>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3064970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smtClean="0"/>
              <a:t>Click to edit Master text styles</a:t>
            </a:r>
          </a:p>
        </p:txBody>
      </p:sp>
      <p:pic>
        <p:nvPicPr>
          <p:cNvPr id="5" name="Picture 2"/>
          <p:cNvPicPr>
            <a:picLocks noChangeAspect="1" noChangeArrowheads="1"/>
          </p:cNvPicPr>
          <p:nvPr userDrawn="1"/>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22645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3_Content with Caption">
    <p:spTree>
      <p:nvGrpSpPr>
        <p:cNvPr id="1" name=""/>
        <p:cNvGrpSpPr/>
        <p:nvPr/>
      </p:nvGrpSpPr>
      <p:grpSpPr>
        <a:xfrm>
          <a:off x="0" y="0"/>
          <a:ext cx="0" cy="0"/>
          <a:chOff x="0" y="0"/>
          <a:chExt cx="0" cy="0"/>
        </a:xfrm>
      </p:grpSpPr>
      <p:pic>
        <p:nvPicPr>
          <p:cNvPr id="2" name="Picture 7" descr="RedTopBar.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userDrawn="1"/>
        </p:nvSpPr>
        <p:spPr>
          <a:xfrm>
            <a:off x="203200" y="6396038"/>
            <a:ext cx="1335088" cy="461962"/>
          </a:xfrm>
          <a:prstGeom prst="rect">
            <a:avLst/>
          </a:prstGeom>
          <a:noFill/>
        </p:spPr>
        <p:txBody>
          <a:bodyPr>
            <a:spAutoFit/>
          </a:bodyPr>
          <a:lstStyle/>
          <a:p>
            <a:pPr defTabSz="457200">
              <a:defRPr/>
            </a:pPr>
            <a:fld id="{F806C1C4-7B74-4088-8C0A-E2DAAF94F6AD}" type="slidenum">
              <a:rPr lang="en-US">
                <a:solidFill>
                  <a:prstClr val="black"/>
                </a:solidFill>
                <a:ea typeface="ＭＳ Ｐゴシック" charset="-128"/>
              </a:rPr>
              <a:pPr defTabSz="457200">
                <a:defRPr/>
              </a:pPr>
              <a:t>‹#›</a:t>
            </a:fld>
            <a:endParaRPr lang="en-US" dirty="0">
              <a:solidFill>
                <a:prstClr val="black"/>
              </a:solidFill>
              <a:ea typeface="ＭＳ Ｐゴシック" charset="-128"/>
            </a:endParaRPr>
          </a:p>
        </p:txBody>
      </p:sp>
    </p:spTree>
    <p:extLst>
      <p:ext uri="{BB962C8B-B14F-4D97-AF65-F5344CB8AC3E}">
        <p14:creationId xmlns:p14="http://schemas.microsoft.com/office/powerpoint/2010/main" xmlns="" val="2753909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pic>
        <p:nvPicPr>
          <p:cNvPr id="2" name="Picture 7" descr="RedTopBar.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userDrawn="1"/>
        </p:nvSpPr>
        <p:spPr>
          <a:xfrm>
            <a:off x="7924648" y="6483122"/>
            <a:ext cx="1335088" cy="461962"/>
          </a:xfrm>
          <a:prstGeom prst="rect">
            <a:avLst/>
          </a:prstGeom>
          <a:noFill/>
        </p:spPr>
        <p:txBody>
          <a:bodyPr>
            <a:spAutoFit/>
          </a:bodyPr>
          <a:lstStyle/>
          <a:p>
            <a:pPr defTabSz="457200" fontAlgn="base">
              <a:spcBef>
                <a:spcPct val="0"/>
              </a:spcBef>
              <a:spcAft>
                <a:spcPct val="0"/>
              </a:spcAft>
              <a:defRPr/>
            </a:pPr>
            <a:fld id="{10BD1863-03B9-4FA5-BC16-715584054E0D}" type="slidenum">
              <a:rPr lang="en-US">
                <a:solidFill>
                  <a:prstClr val="black"/>
                </a:solidFill>
                <a:latin typeface="Arial" pitchFamily="34" charset="0"/>
                <a:ea typeface="ＭＳ Ｐゴシック" charset="-128"/>
              </a:rPr>
              <a:pPr defTabSz="457200" fontAlgn="base">
                <a:spcBef>
                  <a:spcPct val="0"/>
                </a:spcBef>
                <a:spcAft>
                  <a:spcPct val="0"/>
                </a:spcAft>
                <a:defRPr/>
              </a:pPr>
              <a:t>‹#›</a:t>
            </a:fld>
            <a:endParaRPr lang="en-US" dirty="0">
              <a:solidFill>
                <a:prstClr val="black"/>
              </a:solidFill>
              <a:latin typeface="Arial" pitchFamily="34" charset="0"/>
              <a:ea typeface="ＭＳ Ｐゴシック" charset="-128"/>
            </a:endParaRPr>
          </a:p>
        </p:txBody>
      </p:sp>
    </p:spTree>
    <p:extLst>
      <p:ext uri="{BB962C8B-B14F-4D97-AF65-F5344CB8AC3E}">
        <p14:creationId xmlns:p14="http://schemas.microsoft.com/office/powerpoint/2010/main" xmlns="" val="1210679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5" name="Picture 2"/>
          <p:cNvPicPr>
            <a:picLocks noChangeAspect="1" noChangeArrowheads="1"/>
          </p:cNvPicPr>
          <p:nvPr/>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504124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pic>
        <p:nvPicPr>
          <p:cNvPr id="2" name="Picture 7" descr="RedTopBar.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userDrawn="1"/>
        </p:nvSpPr>
        <p:spPr>
          <a:xfrm>
            <a:off x="203200" y="6396038"/>
            <a:ext cx="1335088" cy="461962"/>
          </a:xfrm>
          <a:prstGeom prst="rect">
            <a:avLst/>
          </a:prstGeom>
          <a:noFill/>
        </p:spPr>
        <p:txBody>
          <a:bodyPr>
            <a:spAutoFit/>
          </a:bodyPr>
          <a:lstStyle/>
          <a:p>
            <a:pPr defTabSz="457200" fontAlgn="base">
              <a:spcBef>
                <a:spcPct val="0"/>
              </a:spcBef>
              <a:spcAft>
                <a:spcPct val="0"/>
              </a:spcAft>
              <a:defRPr/>
            </a:pPr>
            <a:fld id="{10BD1863-03B9-4FA5-BC16-715584054E0D}" type="slidenum">
              <a:rPr lang="en-US">
                <a:solidFill>
                  <a:prstClr val="black"/>
                </a:solidFill>
                <a:latin typeface="Arial" pitchFamily="34" charset="0"/>
                <a:ea typeface="ＭＳ Ｐゴシック" charset="-128"/>
              </a:rPr>
              <a:pPr defTabSz="457200" fontAlgn="base">
                <a:spcBef>
                  <a:spcPct val="0"/>
                </a:spcBef>
                <a:spcAft>
                  <a:spcPct val="0"/>
                </a:spcAft>
                <a:defRPr/>
              </a:pPr>
              <a:t>‹#›</a:t>
            </a:fld>
            <a:endParaRPr lang="en-US" dirty="0">
              <a:solidFill>
                <a:prstClr val="black"/>
              </a:solidFill>
              <a:latin typeface="Arial" pitchFamily="34" charset="0"/>
              <a:ea typeface="ＭＳ Ｐゴシック" charset="-128"/>
            </a:endParaRPr>
          </a:p>
        </p:txBody>
      </p:sp>
    </p:spTree>
    <p:extLst>
      <p:ext uri="{BB962C8B-B14F-4D97-AF65-F5344CB8AC3E}">
        <p14:creationId xmlns:p14="http://schemas.microsoft.com/office/powerpoint/2010/main" xmlns="" val="4273609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2" name="Picture 7" descr="RedTopBar.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userDrawn="1"/>
        </p:nvSpPr>
        <p:spPr>
          <a:xfrm>
            <a:off x="203200" y="6396038"/>
            <a:ext cx="1335088" cy="461962"/>
          </a:xfrm>
          <a:prstGeom prst="rect">
            <a:avLst/>
          </a:prstGeom>
          <a:noFill/>
        </p:spPr>
        <p:txBody>
          <a:bodyPr>
            <a:spAutoFit/>
          </a:bodyPr>
          <a:lstStyle/>
          <a:p>
            <a:pPr defTabSz="457200" fontAlgn="base">
              <a:spcBef>
                <a:spcPct val="0"/>
              </a:spcBef>
              <a:spcAft>
                <a:spcPct val="0"/>
              </a:spcAft>
              <a:defRPr/>
            </a:pPr>
            <a:fld id="{DBAF5A15-9252-4F1E-9FCB-BCFD4AC15FAE}" type="slidenum">
              <a:rPr lang="en-US">
                <a:solidFill>
                  <a:prstClr val="black"/>
                </a:solidFill>
                <a:latin typeface="Arial" pitchFamily="34" charset="0"/>
                <a:ea typeface="ＭＳ Ｐゴシック" charset="-128"/>
              </a:rPr>
              <a:pPr defTabSz="457200" fontAlgn="base">
                <a:spcBef>
                  <a:spcPct val="0"/>
                </a:spcBef>
                <a:spcAft>
                  <a:spcPct val="0"/>
                </a:spcAft>
                <a:defRPr/>
              </a:pPr>
              <a:t>‹#›</a:t>
            </a:fld>
            <a:endParaRPr lang="en-US" dirty="0">
              <a:solidFill>
                <a:prstClr val="black"/>
              </a:solidFill>
              <a:latin typeface="Arial" pitchFamily="34" charset="0"/>
              <a:ea typeface="ＭＳ Ｐゴシック" charset="-128"/>
            </a:endParaRPr>
          </a:p>
        </p:txBody>
      </p:sp>
    </p:spTree>
    <p:extLst>
      <p:ext uri="{BB962C8B-B14F-4D97-AF65-F5344CB8AC3E}">
        <p14:creationId xmlns:p14="http://schemas.microsoft.com/office/powerpoint/2010/main" xmlns="" val="3513338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a:spLocks noChangeArrowheads="1"/>
          </p:cNvSpPr>
          <p:nvPr/>
        </p:nvSpPr>
        <p:spPr bwMode="auto">
          <a:xfrm>
            <a:off x="-9525" y="6053138"/>
            <a:ext cx="2249488" cy="712787"/>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6" name="Rectangle 5"/>
          <p:cNvSpPr>
            <a:spLocks noChangeArrowheads="1"/>
          </p:cNvSpPr>
          <p:nvPr/>
        </p:nvSpPr>
        <p:spPr bwMode="auto">
          <a:xfrm>
            <a:off x="2359025" y="6043613"/>
            <a:ext cx="6784975" cy="714375"/>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7" name="Rectangle 6"/>
          <p:cNvSpPr>
            <a:spLocks noChangeArrowheads="1"/>
          </p:cNvSpPr>
          <p:nvPr userDrawn="1"/>
        </p:nvSpPr>
        <p:spPr bwMode="auto">
          <a:xfrm rot="10800000">
            <a:off x="6894513" y="442913"/>
            <a:ext cx="2249487" cy="22225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10" name="Rectangle 9"/>
          <p:cNvSpPr>
            <a:spLocks noChangeArrowheads="1"/>
          </p:cNvSpPr>
          <p:nvPr userDrawn="1"/>
        </p:nvSpPr>
        <p:spPr bwMode="auto">
          <a:xfrm rot="10800000">
            <a:off x="0" y="442913"/>
            <a:ext cx="6784975" cy="22225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4979894"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Date Placeholder 27"/>
          <p:cNvSpPr>
            <a:spLocks noGrp="1"/>
          </p:cNvSpPr>
          <p:nvPr>
            <p:ph type="dt" sz="half" idx="10"/>
          </p:nvPr>
        </p:nvSpPr>
        <p:spPr>
          <a:xfrm>
            <a:off x="76200" y="6069013"/>
            <a:ext cx="2057400" cy="685800"/>
          </a:xfrm>
          <a:prstGeom prst="rect">
            <a:avLst/>
          </a:prstGeom>
        </p:spPr>
        <p:txBody>
          <a:bodyPr>
            <a:noAutofit/>
          </a:bodyPr>
          <a:lstStyle>
            <a:lvl1pPr algn="ctr" fontAlgn="auto">
              <a:spcBef>
                <a:spcPts val="0"/>
              </a:spcBef>
              <a:spcAft>
                <a:spcPts val="0"/>
              </a:spcAft>
              <a:defRPr sz="2000">
                <a:solidFill>
                  <a:srgbClr val="FFFFFF"/>
                </a:solidFill>
                <a:latin typeface="+mn-lt"/>
                <a:ea typeface="+mn-ea"/>
              </a:defRPr>
            </a:lvl1pPr>
          </a:lstStyle>
          <a:p>
            <a:pPr>
              <a:defRPr/>
            </a:pPr>
            <a:endParaRPr lang="en-US" dirty="0"/>
          </a:p>
        </p:txBody>
      </p:sp>
    </p:spTree>
    <p:extLst>
      <p:ext uri="{BB962C8B-B14F-4D97-AF65-F5344CB8AC3E}">
        <p14:creationId xmlns:p14="http://schemas.microsoft.com/office/powerpoint/2010/main" xmlns="" val="374546756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buSzPct val="120000"/>
              <a:buFont typeface="Arial" pitchFamily="34" charset="0"/>
              <a:buChar char="•"/>
              <a:defRPr sz="2400"/>
            </a:lvl1pPr>
            <a:lvl2pPr>
              <a:buSzPct val="100000"/>
              <a:buFont typeface="Wingdings" pitchFamily="2" charset="2"/>
              <a:buChar char="§"/>
              <a:defRPr sz="2000"/>
            </a:lvl2pPr>
            <a:lvl3pPr>
              <a:buFont typeface="Arial" pitchFamily="34" charset="0"/>
              <a:buChar cha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84485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8" name="Slide Number Placeholder 12"/>
          <p:cNvSpPr>
            <a:spLocks noGrp="1"/>
          </p:cNvSpPr>
          <p:nvPr>
            <p:ph type="sldNum" sz="quarter" idx="11"/>
          </p:nvPr>
        </p:nvSpPr>
        <p:spPr>
          <a:xfrm>
            <a:off x="0" y="1752600"/>
            <a:ext cx="1295400" cy="701675"/>
          </a:xfrm>
          <a:prstGeom prst="rect">
            <a:avLst/>
          </a:prstGeom>
        </p:spPr>
        <p:txBody>
          <a:bodyPr vert="horz" wrap="square" lIns="91440" tIns="45720" rIns="91440" bIns="45720" numCol="1" anchor="t" anchorCtr="0" compatLnSpc="1">
            <a:prstTxWarp prst="textNoShape">
              <a:avLst/>
            </a:prstTxWarp>
            <a:noAutofit/>
          </a:bodyPr>
          <a:lstStyle>
            <a:lvl1pPr>
              <a:defRPr sz="2400">
                <a:solidFill>
                  <a:srgbClr val="FFFFFF"/>
                </a:solidFill>
                <a:latin typeface="Tw Cen MT" pitchFamily="34" charset="0"/>
              </a:defRPr>
            </a:lvl1pPr>
          </a:lstStyle>
          <a:p>
            <a:pPr fontAlgn="base">
              <a:spcBef>
                <a:spcPct val="0"/>
              </a:spcBef>
              <a:spcAft>
                <a:spcPct val="0"/>
              </a:spcAft>
            </a:pPr>
            <a:fld id="{3ED345DD-011D-4EA9-BDE7-8E663449E20B}" type="slidenum">
              <a:rPr lang="en-US">
                <a:ea typeface="ＭＳ Ｐゴシック" pitchFamily="34" charset="-128"/>
              </a:rPr>
              <a:pPr fontAlgn="base">
                <a:spcBef>
                  <a:spcPct val="0"/>
                </a:spcBef>
                <a:spcAft>
                  <a:spcPct val="0"/>
                </a:spcAft>
              </a:pPr>
              <a:t>‹#›</a:t>
            </a:fld>
            <a:endParaRPr lang="en-US" dirty="0">
              <a:ea typeface="ＭＳ Ｐゴシック" pitchFamily="34" charset="-128"/>
            </a:endParaRPr>
          </a:p>
        </p:txBody>
      </p:sp>
      <p:sp>
        <p:nvSpPr>
          <p:cNvPr id="9" name="Footer Placeholder 13"/>
          <p:cNvSpPr>
            <a:spLocks noGrp="1"/>
          </p:cNvSpPr>
          <p:nvPr>
            <p:ph type="ftr" sz="quarter" idx="12"/>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Tree>
    <p:extLst>
      <p:ext uri="{BB962C8B-B14F-4D97-AF65-F5344CB8AC3E}">
        <p14:creationId xmlns:p14="http://schemas.microsoft.com/office/powerpoint/2010/main" xmlns="" val="308062596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7" name="Rectangle 6"/>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8"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C8155E08-FC32-499E-A9B7-E167D1CC5D96}"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10" name="TextBox 10"/>
          <p:cNvSpPr txBox="1">
            <a:spLocks noChangeArrowheads="1"/>
          </p:cNvSpPr>
          <p:nvPr userDrawn="1"/>
        </p:nvSpPr>
        <p:spPr bwMode="auto">
          <a:xfrm>
            <a:off x="2976563" y="6696075"/>
            <a:ext cx="31734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12"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7"/>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4" name="Slide Number Placeholder 9"/>
          <p:cNvSpPr>
            <a:spLocks noGrp="1"/>
          </p:cNvSpPr>
          <p:nvPr>
            <p:ph type="sldNum" sz="quarter" idx="11"/>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pitchFamily="34" charset="0"/>
              </a:defRPr>
            </a:lvl1pPr>
          </a:lstStyle>
          <a:p>
            <a:pPr fontAlgn="base">
              <a:spcBef>
                <a:spcPct val="0"/>
              </a:spcBef>
              <a:spcAft>
                <a:spcPct val="0"/>
              </a:spcAft>
            </a:pPr>
            <a:fld id="{528CF6DC-4BF6-45ED-A49E-CBF3BC107B85}"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
        <p:nvSpPr>
          <p:cNvPr id="15" name="Footer Placeholder 11"/>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Tree>
    <p:extLst>
      <p:ext uri="{BB962C8B-B14F-4D97-AF65-F5344CB8AC3E}">
        <p14:creationId xmlns:p14="http://schemas.microsoft.com/office/powerpoint/2010/main" xmlns="" val="1142162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9" name="Rectangle 8"/>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10"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C6768C6C-FC56-418C-9709-3F1476544245}"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12" name="TextBox 10"/>
          <p:cNvSpPr txBox="1">
            <a:spLocks noChangeArrowheads="1"/>
          </p:cNvSpPr>
          <p:nvPr userDrawn="1"/>
        </p:nvSpPr>
        <p:spPr bwMode="auto">
          <a:xfrm>
            <a:off x="2976563" y="6696075"/>
            <a:ext cx="31734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14"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7" name="Date Placeholder 9"/>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8" name="Slide Number Placeholder 11"/>
          <p:cNvSpPr>
            <a:spLocks noGrp="1"/>
          </p:cNvSpPr>
          <p:nvPr>
            <p:ph type="sldNum" sz="quarter" idx="11"/>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pitchFamily="34" charset="0"/>
              </a:defRPr>
            </a:lvl1pPr>
          </a:lstStyle>
          <a:p>
            <a:pPr fontAlgn="base">
              <a:spcBef>
                <a:spcPct val="0"/>
              </a:spcBef>
              <a:spcAft>
                <a:spcPct val="0"/>
              </a:spcAft>
            </a:pPr>
            <a:fld id="{D1D349EA-A1C5-4FDB-8BD4-7454784D185C}"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
        <p:nvSpPr>
          <p:cNvPr id="19" name="Footer Placeholder 13"/>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Tree>
    <p:extLst>
      <p:ext uri="{BB962C8B-B14F-4D97-AF65-F5344CB8AC3E}">
        <p14:creationId xmlns:p14="http://schemas.microsoft.com/office/powerpoint/2010/main" xmlns="" val="4203134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5" name="Rectangle 4"/>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6"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BD8260C7-4BAA-47F3-8418-2E9CB3632ED2}"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7" name="TextBox 10"/>
          <p:cNvSpPr txBox="1">
            <a:spLocks noChangeArrowheads="1"/>
          </p:cNvSpPr>
          <p:nvPr userDrawn="1"/>
        </p:nvSpPr>
        <p:spPr bwMode="auto">
          <a:xfrm>
            <a:off x="2976563" y="6696075"/>
            <a:ext cx="31734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8"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2"/>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0" name="Footer Placeholder 3"/>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1" name="Slide Number Placeholder 4"/>
          <p:cNvSpPr>
            <a:spLocks noGrp="1"/>
          </p:cNvSpPr>
          <p:nvPr>
            <p:ph type="sldNum" sz="quarter" idx="12"/>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w Cen MT" pitchFamily="34" charset="0"/>
              </a:defRPr>
            </a:lvl1pPr>
          </a:lstStyle>
          <a:p>
            <a:pPr fontAlgn="base">
              <a:spcBef>
                <a:spcPct val="0"/>
              </a:spcBef>
              <a:spcAft>
                <a:spcPct val="0"/>
              </a:spcAft>
            </a:pPr>
            <a:fld id="{8CCBB00E-A588-4DDC-8200-08F5BE74D520}" type="slidenum">
              <a:rPr lang="en-US">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xmlns="" val="3261552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vert="horz" wrap="square" lIns="91440" tIns="45720" rIns="91440" bIns="45720" numCol="1" anchor="t" anchorCtr="0" compatLnSpc="1">
            <a:prstTxWarp prst="textNoShape">
              <a:avLst/>
            </a:prstTxWarp>
          </a:bodyPr>
          <a:lstStyle>
            <a:lvl1pPr>
              <a:defRPr>
                <a:solidFill>
                  <a:schemeClr val="tx2"/>
                </a:solidFill>
                <a:latin typeface="Tw Cen MT" pitchFamily="34" charset="0"/>
              </a:defRPr>
            </a:lvl1pPr>
          </a:lstStyle>
          <a:p>
            <a:pPr fontAlgn="base">
              <a:spcBef>
                <a:spcPct val="0"/>
              </a:spcBef>
              <a:spcAft>
                <a:spcPct val="0"/>
              </a:spcAft>
            </a:pPr>
            <a:fld id="{1F06D14C-B743-4FC1-A4DC-26D8359AC279}" type="slidenum">
              <a:rPr lang="en-US">
                <a:solidFill>
                  <a:srgbClr val="775F55"/>
                </a:solidFill>
                <a:ea typeface="ＭＳ Ｐゴシック" pitchFamily="34" charset="-128"/>
              </a:rPr>
              <a:pPr fontAlgn="base">
                <a:spcBef>
                  <a:spcPct val="0"/>
                </a:spcBef>
                <a:spcAft>
                  <a:spcPct val="0"/>
                </a:spcAft>
              </a:pPr>
              <a:t>‹#›</a:t>
            </a:fld>
            <a:endParaRPr lang="en-US" dirty="0">
              <a:solidFill>
                <a:srgbClr val="775F55"/>
              </a:solidFill>
              <a:ea typeface="ＭＳ Ｐゴシック" pitchFamily="34" charset="-128"/>
            </a:endParaRPr>
          </a:p>
        </p:txBody>
      </p:sp>
    </p:spTree>
    <p:extLst>
      <p:ext uri="{BB962C8B-B14F-4D97-AF65-F5344CB8AC3E}">
        <p14:creationId xmlns:p14="http://schemas.microsoft.com/office/powerpoint/2010/main" xmlns="" val="1142967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7" name="Rectangle 6"/>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8"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B9AF90FA-399C-4199-BD51-8472FCB87330}"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10" name="TextBox 10"/>
          <p:cNvSpPr txBox="1">
            <a:spLocks noChangeArrowheads="1"/>
          </p:cNvSpPr>
          <p:nvPr userDrawn="1"/>
        </p:nvSpPr>
        <p:spPr bwMode="auto">
          <a:xfrm>
            <a:off x="2976563" y="6696075"/>
            <a:ext cx="31734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11"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4"/>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3" name="Footer Placeholder 5"/>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4" name="Slide Number Placeholder 6"/>
          <p:cNvSpPr>
            <a:spLocks noGrp="1"/>
          </p:cNvSpPr>
          <p:nvPr>
            <p:ph type="sldNum" sz="quarter" idx="12"/>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w Cen MT" pitchFamily="34" charset="0"/>
              </a:defRPr>
            </a:lvl1pPr>
          </a:lstStyle>
          <a:p>
            <a:pPr fontAlgn="base">
              <a:spcBef>
                <a:spcPct val="0"/>
              </a:spcBef>
              <a:spcAft>
                <a:spcPct val="0"/>
              </a:spcAft>
            </a:pPr>
            <a:fld id="{3121AB3E-0E8C-4921-B2D5-B256AC7922C1}" type="slidenum">
              <a:rPr lang="en-US">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xmlns="" val="242275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7942363" y="6249988"/>
            <a:ext cx="490537" cy="365125"/>
          </a:xfrm>
        </p:spPr>
        <p:txBody>
          <a:bodyPr/>
          <a:lstStyle>
            <a:lvl1pPr>
              <a:defRPr/>
            </a:lvl1pPr>
          </a:lstStyle>
          <a:p>
            <a:pPr>
              <a:defRPr/>
            </a:pPr>
            <a:fld id="{61ECAB98-9D83-492E-8368-C7175A3158D5}" type="slidenum">
              <a:rPr lang="en-US"/>
              <a:pPr>
                <a:defRPr/>
              </a:pPr>
              <a:t>‹#›</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1686724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0" name="Slide Number Placeholder 12"/>
          <p:cNvSpPr>
            <a:spLocks noGrp="1"/>
          </p:cNvSpPr>
          <p:nvPr>
            <p:ph type="sldNum" sz="quarter" idx="11"/>
          </p:nvPr>
        </p:nvSpPr>
        <p:spPr>
          <a:xfrm>
            <a:off x="0" y="4667250"/>
            <a:ext cx="1447800" cy="663575"/>
          </a:xfrm>
          <a:prstGeom prst="rect">
            <a:avLst/>
          </a:prstGeom>
        </p:spPr>
        <p:txBody>
          <a:bodyPr vert="horz" wrap="square" lIns="91440" tIns="45720" rIns="91440" bIns="45720" numCol="1" anchor="t" anchorCtr="0" compatLnSpc="1">
            <a:prstTxWarp prst="textNoShape">
              <a:avLst/>
            </a:prstTxWarp>
          </a:bodyPr>
          <a:lstStyle>
            <a:lvl1pPr>
              <a:defRPr sz="2800">
                <a:latin typeface="Tw Cen MT" pitchFamily="34" charset="0"/>
              </a:defRPr>
            </a:lvl1pPr>
          </a:lstStyle>
          <a:p>
            <a:pPr fontAlgn="base">
              <a:spcBef>
                <a:spcPct val="0"/>
              </a:spcBef>
              <a:spcAft>
                <a:spcPct val="0"/>
              </a:spcAft>
            </a:pPr>
            <a:fld id="{66B8AA91-E432-4156-BCC7-1CBDEF76AF4A}"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
        <p:nvSpPr>
          <p:cNvPr id="11" name="Footer Placeholder 13"/>
          <p:cNvSpPr>
            <a:spLocks noGrp="1"/>
          </p:cNvSpPr>
          <p:nvPr>
            <p:ph type="ftr" sz="quarter" idx="12"/>
          </p:nvPr>
        </p:nvSpPr>
        <p:spPr>
          <a:xfrm>
            <a:off x="1600200" y="6248400"/>
            <a:ext cx="4572000"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Tree>
    <p:extLst>
      <p:ext uri="{BB962C8B-B14F-4D97-AF65-F5344CB8AC3E}">
        <p14:creationId xmlns:p14="http://schemas.microsoft.com/office/powerpoint/2010/main" xmlns="" val="310330067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3"/>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6" name="Rectangle 5"/>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7"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5AC5777B-074B-40FF-98EC-C202370FF4E9}"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8" name="TextBox 10"/>
          <p:cNvSpPr txBox="1">
            <a:spLocks noChangeArrowheads="1"/>
          </p:cNvSpPr>
          <p:nvPr userDrawn="1"/>
        </p:nvSpPr>
        <p:spPr bwMode="auto">
          <a:xfrm>
            <a:off x="2976563" y="6696075"/>
            <a:ext cx="31734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9"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1" name="Footer Placeholder 4"/>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2" name="Slide Number Placeholder 5"/>
          <p:cNvSpPr>
            <a:spLocks noGrp="1"/>
          </p:cNvSpPr>
          <p:nvPr>
            <p:ph type="sldNum" sz="quarter" idx="12"/>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pitchFamily="34" charset="0"/>
              </a:defRPr>
            </a:lvl1pPr>
          </a:lstStyle>
          <a:p>
            <a:pPr fontAlgn="base">
              <a:spcBef>
                <a:spcPct val="0"/>
              </a:spcBef>
              <a:spcAft>
                <a:spcPct val="0"/>
              </a:spcAft>
            </a:pPr>
            <a:fld id="{0F677D2F-C655-49CB-A166-A310FA47E78B}"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058157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8" name="Footer Placeholder 4"/>
          <p:cNvSpPr>
            <a:spLocks noGrp="1"/>
          </p:cNvSpPr>
          <p:nvPr>
            <p:ph type="ftr" sz="quarter" idx="11"/>
          </p:nvPr>
        </p:nvSpPr>
        <p:spPr>
          <a:xfrm>
            <a:off x="457200" y="6248400"/>
            <a:ext cx="55737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9" name="Slide Number Placeholder 5"/>
          <p:cNvSpPr>
            <a:spLocks noGrp="1"/>
          </p:cNvSpPr>
          <p:nvPr>
            <p:ph type="sldNum" sz="quarter" idx="12"/>
          </p:nvPr>
        </p:nvSpPr>
        <p:spPr>
          <a:xfrm rot="5400000">
            <a:off x="5989638" y="144462"/>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pitchFamily="34" charset="0"/>
              </a:defRPr>
            </a:lvl1pPr>
          </a:lstStyle>
          <a:p>
            <a:pPr fontAlgn="base">
              <a:spcBef>
                <a:spcPct val="0"/>
              </a:spcBef>
              <a:spcAft>
                <a:spcPct val="0"/>
              </a:spcAft>
            </a:pPr>
            <a:fld id="{A5608E99-CDED-4339-B752-2E06A0BCAC5C}"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2463959248"/>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a:spLocks noChangeArrowheads="1"/>
          </p:cNvSpPr>
          <p:nvPr/>
        </p:nvSpPr>
        <p:spPr bwMode="auto">
          <a:xfrm>
            <a:off x="-9525" y="6053138"/>
            <a:ext cx="2249488" cy="712787"/>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6" name="Rectangle 5"/>
          <p:cNvSpPr>
            <a:spLocks noChangeArrowheads="1"/>
          </p:cNvSpPr>
          <p:nvPr/>
        </p:nvSpPr>
        <p:spPr bwMode="auto">
          <a:xfrm>
            <a:off x="2359025" y="6043613"/>
            <a:ext cx="6784975" cy="714375"/>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7" name="Rectangle 6"/>
          <p:cNvSpPr>
            <a:spLocks noChangeArrowheads="1"/>
          </p:cNvSpPr>
          <p:nvPr userDrawn="1"/>
        </p:nvSpPr>
        <p:spPr bwMode="auto">
          <a:xfrm rot="10800000">
            <a:off x="6894513" y="442913"/>
            <a:ext cx="2249487" cy="22225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10" name="Rectangle 9"/>
          <p:cNvSpPr>
            <a:spLocks noChangeArrowheads="1"/>
          </p:cNvSpPr>
          <p:nvPr userDrawn="1"/>
        </p:nvSpPr>
        <p:spPr bwMode="auto">
          <a:xfrm rot="10800000">
            <a:off x="0" y="442913"/>
            <a:ext cx="6784975" cy="22225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4979894"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Date Placeholder 27"/>
          <p:cNvSpPr>
            <a:spLocks noGrp="1"/>
          </p:cNvSpPr>
          <p:nvPr>
            <p:ph type="dt" sz="half" idx="10"/>
          </p:nvPr>
        </p:nvSpPr>
        <p:spPr>
          <a:xfrm>
            <a:off x="76200" y="6069013"/>
            <a:ext cx="2057400" cy="685800"/>
          </a:xfrm>
          <a:prstGeom prst="rect">
            <a:avLst/>
          </a:prstGeom>
        </p:spPr>
        <p:txBody>
          <a:bodyPr>
            <a:noAutofit/>
          </a:bodyPr>
          <a:lstStyle>
            <a:lvl1pPr algn="ctr" fontAlgn="auto">
              <a:spcBef>
                <a:spcPts val="0"/>
              </a:spcBef>
              <a:spcAft>
                <a:spcPts val="0"/>
              </a:spcAft>
              <a:defRPr sz="2000">
                <a:solidFill>
                  <a:srgbClr val="FFFFFF"/>
                </a:solidFill>
                <a:latin typeface="+mn-lt"/>
                <a:ea typeface="+mn-ea"/>
              </a:defRPr>
            </a:lvl1pPr>
          </a:lstStyle>
          <a:p>
            <a:pPr>
              <a:defRPr/>
            </a:pPr>
            <a:endParaRPr lang="en-US" dirty="0"/>
          </a:p>
        </p:txBody>
      </p:sp>
    </p:spTree>
    <p:extLst>
      <p:ext uri="{BB962C8B-B14F-4D97-AF65-F5344CB8AC3E}">
        <p14:creationId xmlns:p14="http://schemas.microsoft.com/office/powerpoint/2010/main" xmlns="" val="221151606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buSzPct val="120000"/>
              <a:buFont typeface="Arial" pitchFamily="34" charset="0"/>
              <a:buChar char="•"/>
              <a:defRPr sz="2400"/>
            </a:lvl1pPr>
            <a:lvl2pPr>
              <a:buSzPct val="100000"/>
              <a:buFont typeface="Wingdings" pitchFamily="2" charset="2"/>
              <a:buChar char="§"/>
              <a:defRPr sz="2000"/>
            </a:lvl2pPr>
            <a:lvl3pPr>
              <a:buFont typeface="Arial" pitchFamily="34" charset="0"/>
              <a:buChar cha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88657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8" name="Slide Number Placeholder 12"/>
          <p:cNvSpPr>
            <a:spLocks noGrp="1"/>
          </p:cNvSpPr>
          <p:nvPr>
            <p:ph type="sldNum" sz="quarter" idx="11"/>
          </p:nvPr>
        </p:nvSpPr>
        <p:spPr>
          <a:xfrm>
            <a:off x="0" y="1752600"/>
            <a:ext cx="1295400" cy="701675"/>
          </a:xfrm>
          <a:prstGeom prst="rect">
            <a:avLst/>
          </a:prstGeom>
        </p:spPr>
        <p:txBody>
          <a:bodyPr vert="horz" wrap="square" lIns="91440" tIns="45720" rIns="91440" bIns="45720" numCol="1" anchor="t" anchorCtr="0" compatLnSpc="1">
            <a:prstTxWarp prst="textNoShape">
              <a:avLst/>
            </a:prstTxWarp>
            <a:noAutofit/>
          </a:bodyPr>
          <a:lstStyle>
            <a:lvl1pPr>
              <a:defRPr sz="2400">
                <a:solidFill>
                  <a:srgbClr val="FFFFFF"/>
                </a:solidFill>
                <a:latin typeface="Tw Cen MT" pitchFamily="34" charset="0"/>
              </a:defRPr>
            </a:lvl1pPr>
          </a:lstStyle>
          <a:p>
            <a:pPr fontAlgn="base">
              <a:spcBef>
                <a:spcPct val="0"/>
              </a:spcBef>
              <a:spcAft>
                <a:spcPct val="0"/>
              </a:spcAft>
            </a:pPr>
            <a:fld id="{3ED345DD-011D-4EA9-BDE7-8E663449E20B}" type="slidenum">
              <a:rPr lang="en-US">
                <a:ea typeface="ＭＳ Ｐゴシック" pitchFamily="34" charset="-128"/>
              </a:rPr>
              <a:pPr fontAlgn="base">
                <a:spcBef>
                  <a:spcPct val="0"/>
                </a:spcBef>
                <a:spcAft>
                  <a:spcPct val="0"/>
                </a:spcAft>
              </a:pPr>
              <a:t>‹#›</a:t>
            </a:fld>
            <a:endParaRPr lang="en-US" dirty="0">
              <a:ea typeface="ＭＳ Ｐゴシック" pitchFamily="34" charset="-128"/>
            </a:endParaRPr>
          </a:p>
        </p:txBody>
      </p:sp>
      <p:sp>
        <p:nvSpPr>
          <p:cNvPr id="9" name="Footer Placeholder 13"/>
          <p:cNvSpPr>
            <a:spLocks noGrp="1"/>
          </p:cNvSpPr>
          <p:nvPr>
            <p:ph type="ftr" sz="quarter" idx="12"/>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Tree>
    <p:extLst>
      <p:ext uri="{BB962C8B-B14F-4D97-AF65-F5344CB8AC3E}">
        <p14:creationId xmlns:p14="http://schemas.microsoft.com/office/powerpoint/2010/main" xmlns="" val="345752553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7" name="Rectangle 6"/>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8"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C8155E08-FC32-499E-A9B7-E167D1CC5D96}"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12"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7"/>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4" name="Slide Number Placeholder 9"/>
          <p:cNvSpPr>
            <a:spLocks noGrp="1"/>
          </p:cNvSpPr>
          <p:nvPr>
            <p:ph type="sldNum" sz="quarter" idx="11"/>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pitchFamily="34" charset="0"/>
              </a:defRPr>
            </a:lvl1pPr>
          </a:lstStyle>
          <a:p>
            <a:pPr fontAlgn="base">
              <a:spcBef>
                <a:spcPct val="0"/>
              </a:spcBef>
              <a:spcAft>
                <a:spcPct val="0"/>
              </a:spcAft>
            </a:pPr>
            <a:fld id="{528CF6DC-4BF6-45ED-A49E-CBF3BC107B85}"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
        <p:nvSpPr>
          <p:cNvPr id="15" name="Footer Placeholder 11"/>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Tree>
    <p:extLst>
      <p:ext uri="{BB962C8B-B14F-4D97-AF65-F5344CB8AC3E}">
        <p14:creationId xmlns:p14="http://schemas.microsoft.com/office/powerpoint/2010/main" xmlns="" val="9547807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9" name="Rectangle 8"/>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10"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C6768C6C-FC56-418C-9709-3F1476544245}"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14"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7" name="Date Placeholder 9"/>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8" name="Slide Number Placeholder 11"/>
          <p:cNvSpPr>
            <a:spLocks noGrp="1"/>
          </p:cNvSpPr>
          <p:nvPr>
            <p:ph type="sldNum" sz="quarter" idx="11"/>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pitchFamily="34" charset="0"/>
              </a:defRPr>
            </a:lvl1pPr>
          </a:lstStyle>
          <a:p>
            <a:pPr fontAlgn="base">
              <a:spcBef>
                <a:spcPct val="0"/>
              </a:spcBef>
              <a:spcAft>
                <a:spcPct val="0"/>
              </a:spcAft>
            </a:pPr>
            <a:fld id="{D1D349EA-A1C5-4FDB-8BD4-7454784D185C}"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
        <p:nvSpPr>
          <p:cNvPr id="19" name="Footer Placeholder 13"/>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Tree>
    <p:extLst>
      <p:ext uri="{BB962C8B-B14F-4D97-AF65-F5344CB8AC3E}">
        <p14:creationId xmlns:p14="http://schemas.microsoft.com/office/powerpoint/2010/main" xmlns="" val="2626607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5" name="Rectangle 4"/>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6"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BD8260C7-4BAA-47F3-8418-2E9CB3632ED2}"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8"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2"/>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0" name="Footer Placeholder 3"/>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1" name="Slide Number Placeholder 4"/>
          <p:cNvSpPr>
            <a:spLocks noGrp="1"/>
          </p:cNvSpPr>
          <p:nvPr>
            <p:ph type="sldNum" sz="quarter" idx="12"/>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w Cen MT" pitchFamily="34" charset="0"/>
              </a:defRPr>
            </a:lvl1pPr>
          </a:lstStyle>
          <a:p>
            <a:pPr fontAlgn="base">
              <a:spcBef>
                <a:spcPct val="0"/>
              </a:spcBef>
              <a:spcAft>
                <a:spcPct val="0"/>
              </a:spcAft>
            </a:pPr>
            <a:fld id="{8CCBB00E-A588-4DDC-8200-08F5BE74D520}" type="slidenum">
              <a:rPr lang="en-US">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xmlns="" val="3180208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vert="horz" wrap="square" lIns="91440" tIns="45720" rIns="91440" bIns="45720" numCol="1" anchor="t" anchorCtr="0" compatLnSpc="1">
            <a:prstTxWarp prst="textNoShape">
              <a:avLst/>
            </a:prstTxWarp>
          </a:bodyPr>
          <a:lstStyle>
            <a:lvl1pPr>
              <a:defRPr>
                <a:solidFill>
                  <a:schemeClr val="tx2"/>
                </a:solidFill>
                <a:latin typeface="Tw Cen MT" pitchFamily="34" charset="0"/>
              </a:defRPr>
            </a:lvl1pPr>
          </a:lstStyle>
          <a:p>
            <a:pPr fontAlgn="base">
              <a:spcBef>
                <a:spcPct val="0"/>
              </a:spcBef>
              <a:spcAft>
                <a:spcPct val="0"/>
              </a:spcAft>
            </a:pPr>
            <a:fld id="{1F06D14C-B743-4FC1-A4DC-26D8359AC279}" type="slidenum">
              <a:rPr lang="en-US">
                <a:solidFill>
                  <a:srgbClr val="775F55"/>
                </a:solidFill>
                <a:ea typeface="ＭＳ Ｐゴシック" pitchFamily="34" charset="-128"/>
              </a:rPr>
              <a:pPr fontAlgn="base">
                <a:spcBef>
                  <a:spcPct val="0"/>
                </a:spcBef>
                <a:spcAft>
                  <a:spcPct val="0"/>
                </a:spcAft>
              </a:pPr>
              <a:t>‹#›</a:t>
            </a:fld>
            <a:endParaRPr lang="en-US" dirty="0">
              <a:solidFill>
                <a:srgbClr val="775F55"/>
              </a:solidFill>
              <a:ea typeface="ＭＳ Ｐゴシック" pitchFamily="34" charset="-128"/>
            </a:endParaRPr>
          </a:p>
        </p:txBody>
      </p:sp>
    </p:spTree>
    <p:extLst>
      <p:ext uri="{BB962C8B-B14F-4D97-AF65-F5344CB8AC3E}">
        <p14:creationId xmlns:p14="http://schemas.microsoft.com/office/powerpoint/2010/main" xmlns="" val="14915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5"/>
          <p:cNvSpPr>
            <a:spLocks noGrp="1"/>
          </p:cNvSpPr>
          <p:nvPr>
            <p:ph type="sldNum" sz="quarter" idx="10"/>
          </p:nvPr>
        </p:nvSpPr>
        <p:spPr>
          <a:xfrm>
            <a:off x="7811738" y="6249988"/>
            <a:ext cx="490537" cy="365125"/>
          </a:xfrm>
        </p:spPr>
        <p:txBody>
          <a:bodyPr/>
          <a:lstStyle>
            <a:lvl1pPr>
              <a:defRPr/>
            </a:lvl1pPr>
          </a:lstStyle>
          <a:p>
            <a:pPr>
              <a:defRPr/>
            </a:pPr>
            <a:fld id="{F89C8036-696E-4188-A6AA-7FE09813FD3C}" type="slidenum">
              <a:rPr lang="en-US"/>
              <a:pPr>
                <a:defRPr/>
              </a:pPr>
              <a:t>‹#›</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1941809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7" name="Rectangle 6"/>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8"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B9AF90FA-399C-4199-BD51-8472FCB87330}"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11"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4"/>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3" name="Footer Placeholder 5"/>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4" name="Slide Number Placeholder 6"/>
          <p:cNvSpPr>
            <a:spLocks noGrp="1"/>
          </p:cNvSpPr>
          <p:nvPr>
            <p:ph type="sldNum" sz="quarter" idx="12"/>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w Cen MT" pitchFamily="34" charset="0"/>
              </a:defRPr>
            </a:lvl1pPr>
          </a:lstStyle>
          <a:p>
            <a:pPr fontAlgn="base">
              <a:spcBef>
                <a:spcPct val="0"/>
              </a:spcBef>
              <a:spcAft>
                <a:spcPct val="0"/>
              </a:spcAft>
            </a:pPr>
            <a:fld id="{3121AB3E-0E8C-4921-B2D5-B256AC7922C1}" type="slidenum">
              <a:rPr lang="en-US">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xmlns="" val="2231066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0" name="Slide Number Placeholder 12"/>
          <p:cNvSpPr>
            <a:spLocks noGrp="1"/>
          </p:cNvSpPr>
          <p:nvPr>
            <p:ph type="sldNum" sz="quarter" idx="11"/>
          </p:nvPr>
        </p:nvSpPr>
        <p:spPr>
          <a:xfrm>
            <a:off x="0" y="4667250"/>
            <a:ext cx="1447800" cy="663575"/>
          </a:xfrm>
          <a:prstGeom prst="rect">
            <a:avLst/>
          </a:prstGeom>
        </p:spPr>
        <p:txBody>
          <a:bodyPr vert="horz" wrap="square" lIns="91440" tIns="45720" rIns="91440" bIns="45720" numCol="1" anchor="t" anchorCtr="0" compatLnSpc="1">
            <a:prstTxWarp prst="textNoShape">
              <a:avLst/>
            </a:prstTxWarp>
          </a:bodyPr>
          <a:lstStyle>
            <a:lvl1pPr>
              <a:defRPr sz="2800">
                <a:latin typeface="Tw Cen MT" pitchFamily="34" charset="0"/>
              </a:defRPr>
            </a:lvl1pPr>
          </a:lstStyle>
          <a:p>
            <a:pPr fontAlgn="base">
              <a:spcBef>
                <a:spcPct val="0"/>
              </a:spcBef>
              <a:spcAft>
                <a:spcPct val="0"/>
              </a:spcAft>
            </a:pPr>
            <a:fld id="{66B8AA91-E432-4156-BCC7-1CBDEF76AF4A}"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
        <p:nvSpPr>
          <p:cNvPr id="11" name="Footer Placeholder 13"/>
          <p:cNvSpPr>
            <a:spLocks noGrp="1"/>
          </p:cNvSpPr>
          <p:nvPr>
            <p:ph type="ftr" sz="quarter" idx="12"/>
          </p:nvPr>
        </p:nvSpPr>
        <p:spPr>
          <a:xfrm>
            <a:off x="1600200" y="6248400"/>
            <a:ext cx="4572000"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Tree>
    <p:extLst>
      <p:ext uri="{BB962C8B-B14F-4D97-AF65-F5344CB8AC3E}">
        <p14:creationId xmlns:p14="http://schemas.microsoft.com/office/powerpoint/2010/main" xmlns="" val="125499483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3"/>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6" name="Rectangle 5"/>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7"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5AC5777B-074B-40FF-98EC-C202370FF4E9}"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9"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1" name="Footer Placeholder 4"/>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2" name="Slide Number Placeholder 5"/>
          <p:cNvSpPr>
            <a:spLocks noGrp="1"/>
          </p:cNvSpPr>
          <p:nvPr>
            <p:ph type="sldNum" sz="quarter" idx="12"/>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pitchFamily="34" charset="0"/>
              </a:defRPr>
            </a:lvl1pPr>
          </a:lstStyle>
          <a:p>
            <a:pPr fontAlgn="base">
              <a:spcBef>
                <a:spcPct val="0"/>
              </a:spcBef>
              <a:spcAft>
                <a:spcPct val="0"/>
              </a:spcAft>
            </a:pPr>
            <a:fld id="{0F677D2F-C655-49CB-A166-A310FA47E78B}"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934020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8" name="Footer Placeholder 4"/>
          <p:cNvSpPr>
            <a:spLocks noGrp="1"/>
          </p:cNvSpPr>
          <p:nvPr>
            <p:ph type="ftr" sz="quarter" idx="11"/>
          </p:nvPr>
        </p:nvSpPr>
        <p:spPr>
          <a:xfrm>
            <a:off x="457200" y="6248400"/>
            <a:ext cx="55737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9" name="Slide Number Placeholder 5"/>
          <p:cNvSpPr>
            <a:spLocks noGrp="1"/>
          </p:cNvSpPr>
          <p:nvPr>
            <p:ph type="sldNum" sz="quarter" idx="12"/>
          </p:nvPr>
        </p:nvSpPr>
        <p:spPr>
          <a:xfrm rot="5400000">
            <a:off x="5989638" y="144462"/>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pitchFamily="34" charset="0"/>
              </a:defRPr>
            </a:lvl1pPr>
          </a:lstStyle>
          <a:p>
            <a:pPr fontAlgn="base">
              <a:spcBef>
                <a:spcPct val="0"/>
              </a:spcBef>
              <a:spcAft>
                <a:spcPct val="0"/>
              </a:spcAft>
            </a:pPr>
            <a:fld id="{A5608E99-CDED-4339-B752-2E06A0BCAC5C}"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94210201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a:spLocks noChangeArrowheads="1"/>
          </p:cNvSpPr>
          <p:nvPr/>
        </p:nvSpPr>
        <p:spPr bwMode="auto">
          <a:xfrm>
            <a:off x="-9525" y="6053138"/>
            <a:ext cx="2249488" cy="712787"/>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6" name="Rectangle 5"/>
          <p:cNvSpPr>
            <a:spLocks noChangeArrowheads="1"/>
          </p:cNvSpPr>
          <p:nvPr/>
        </p:nvSpPr>
        <p:spPr bwMode="auto">
          <a:xfrm>
            <a:off x="2359025" y="6043613"/>
            <a:ext cx="6784975" cy="714375"/>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7" name="Rectangle 6"/>
          <p:cNvSpPr>
            <a:spLocks noChangeArrowheads="1"/>
          </p:cNvSpPr>
          <p:nvPr userDrawn="1"/>
        </p:nvSpPr>
        <p:spPr bwMode="auto">
          <a:xfrm rot="10800000">
            <a:off x="6894513" y="442913"/>
            <a:ext cx="2249487" cy="22225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10" name="Rectangle 9"/>
          <p:cNvSpPr>
            <a:spLocks noChangeArrowheads="1"/>
          </p:cNvSpPr>
          <p:nvPr userDrawn="1"/>
        </p:nvSpPr>
        <p:spPr bwMode="auto">
          <a:xfrm rot="10800000">
            <a:off x="0" y="442913"/>
            <a:ext cx="6784975" cy="22225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4979894"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Date Placeholder 27"/>
          <p:cNvSpPr>
            <a:spLocks noGrp="1"/>
          </p:cNvSpPr>
          <p:nvPr>
            <p:ph type="dt" sz="half" idx="10"/>
          </p:nvPr>
        </p:nvSpPr>
        <p:spPr>
          <a:xfrm>
            <a:off x="76200" y="6069013"/>
            <a:ext cx="2057400" cy="685800"/>
          </a:xfrm>
          <a:prstGeom prst="rect">
            <a:avLst/>
          </a:prstGeom>
        </p:spPr>
        <p:txBody>
          <a:bodyPr>
            <a:noAutofit/>
          </a:bodyPr>
          <a:lstStyle>
            <a:lvl1pPr algn="ctr" fontAlgn="auto">
              <a:spcBef>
                <a:spcPts val="0"/>
              </a:spcBef>
              <a:spcAft>
                <a:spcPts val="0"/>
              </a:spcAft>
              <a:defRPr sz="2000">
                <a:solidFill>
                  <a:srgbClr val="FFFFFF"/>
                </a:solidFill>
                <a:latin typeface="+mn-lt"/>
                <a:ea typeface="+mn-ea"/>
              </a:defRPr>
            </a:lvl1pPr>
          </a:lstStyle>
          <a:p>
            <a:pPr>
              <a:defRPr/>
            </a:pPr>
            <a:endParaRPr lang="en-US" dirty="0"/>
          </a:p>
        </p:txBody>
      </p:sp>
    </p:spTree>
    <p:extLst>
      <p:ext uri="{BB962C8B-B14F-4D97-AF65-F5344CB8AC3E}">
        <p14:creationId xmlns:p14="http://schemas.microsoft.com/office/powerpoint/2010/main" xmlns="" val="320171174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buSzPct val="120000"/>
              <a:buFont typeface="Arial" pitchFamily="34" charset="0"/>
              <a:buChar char="•"/>
              <a:defRPr sz="2400"/>
            </a:lvl1pPr>
            <a:lvl2pPr>
              <a:buSzPct val="100000"/>
              <a:buFont typeface="Wingdings" pitchFamily="2" charset="2"/>
              <a:buChar char="§"/>
              <a:defRPr sz="2000"/>
            </a:lvl2pPr>
            <a:lvl3pPr>
              <a:buFont typeface="Arial" pitchFamily="34" charset="0"/>
              <a:buChar cha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031643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8" name="Slide Number Placeholder 12"/>
          <p:cNvSpPr>
            <a:spLocks noGrp="1"/>
          </p:cNvSpPr>
          <p:nvPr>
            <p:ph type="sldNum" sz="quarter" idx="11"/>
          </p:nvPr>
        </p:nvSpPr>
        <p:spPr>
          <a:xfrm>
            <a:off x="0" y="1752600"/>
            <a:ext cx="1295400" cy="701675"/>
          </a:xfrm>
          <a:prstGeom prst="rect">
            <a:avLst/>
          </a:prstGeom>
        </p:spPr>
        <p:txBody>
          <a:bodyPr vert="horz" wrap="square" lIns="91440" tIns="45720" rIns="91440" bIns="45720" numCol="1" anchor="t" anchorCtr="0" compatLnSpc="1">
            <a:prstTxWarp prst="textNoShape">
              <a:avLst/>
            </a:prstTxWarp>
            <a:noAutofit/>
          </a:bodyPr>
          <a:lstStyle>
            <a:lvl1pPr>
              <a:defRPr sz="2400">
                <a:solidFill>
                  <a:srgbClr val="FFFFFF"/>
                </a:solidFill>
                <a:latin typeface="Tw Cen MT" pitchFamily="34" charset="0"/>
              </a:defRPr>
            </a:lvl1pPr>
          </a:lstStyle>
          <a:p>
            <a:pPr fontAlgn="base">
              <a:spcBef>
                <a:spcPct val="0"/>
              </a:spcBef>
              <a:spcAft>
                <a:spcPct val="0"/>
              </a:spcAft>
            </a:pPr>
            <a:fld id="{3ED345DD-011D-4EA9-BDE7-8E663449E20B}" type="slidenum">
              <a:rPr lang="en-US">
                <a:ea typeface="ＭＳ Ｐゴシック" pitchFamily="34" charset="-128"/>
              </a:rPr>
              <a:pPr fontAlgn="base">
                <a:spcBef>
                  <a:spcPct val="0"/>
                </a:spcBef>
                <a:spcAft>
                  <a:spcPct val="0"/>
                </a:spcAft>
              </a:pPr>
              <a:t>‹#›</a:t>
            </a:fld>
            <a:endParaRPr lang="en-US" dirty="0">
              <a:ea typeface="ＭＳ Ｐゴシック" pitchFamily="34" charset="-128"/>
            </a:endParaRPr>
          </a:p>
        </p:txBody>
      </p:sp>
      <p:sp>
        <p:nvSpPr>
          <p:cNvPr id="9" name="Footer Placeholder 13"/>
          <p:cNvSpPr>
            <a:spLocks noGrp="1"/>
          </p:cNvSpPr>
          <p:nvPr>
            <p:ph type="ftr" sz="quarter" idx="12"/>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Tree>
    <p:extLst>
      <p:ext uri="{BB962C8B-B14F-4D97-AF65-F5344CB8AC3E}">
        <p14:creationId xmlns:p14="http://schemas.microsoft.com/office/powerpoint/2010/main" xmlns="" val="342807846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7" name="Rectangle 6"/>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8"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C8155E08-FC32-499E-A9B7-E167D1CC5D96}"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10" name="TextBox 10"/>
          <p:cNvSpPr txBox="1">
            <a:spLocks noChangeArrowheads="1"/>
          </p:cNvSpPr>
          <p:nvPr userDrawn="1"/>
        </p:nvSpPr>
        <p:spPr bwMode="auto">
          <a:xfrm>
            <a:off x="2976563" y="6696075"/>
            <a:ext cx="31734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12"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7"/>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4" name="Slide Number Placeholder 9"/>
          <p:cNvSpPr>
            <a:spLocks noGrp="1"/>
          </p:cNvSpPr>
          <p:nvPr>
            <p:ph type="sldNum" sz="quarter" idx="11"/>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pitchFamily="34" charset="0"/>
              </a:defRPr>
            </a:lvl1pPr>
          </a:lstStyle>
          <a:p>
            <a:pPr fontAlgn="base">
              <a:spcBef>
                <a:spcPct val="0"/>
              </a:spcBef>
              <a:spcAft>
                <a:spcPct val="0"/>
              </a:spcAft>
            </a:pPr>
            <a:fld id="{528CF6DC-4BF6-45ED-A49E-CBF3BC107B85}"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
        <p:nvSpPr>
          <p:cNvPr id="15" name="Footer Placeholder 11"/>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Tree>
    <p:extLst>
      <p:ext uri="{BB962C8B-B14F-4D97-AF65-F5344CB8AC3E}">
        <p14:creationId xmlns:p14="http://schemas.microsoft.com/office/powerpoint/2010/main" xmlns="" val="36777891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9" name="Rectangle 8"/>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10"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C6768C6C-FC56-418C-9709-3F1476544245}"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12" name="TextBox 10"/>
          <p:cNvSpPr txBox="1">
            <a:spLocks noChangeArrowheads="1"/>
          </p:cNvSpPr>
          <p:nvPr userDrawn="1"/>
        </p:nvSpPr>
        <p:spPr bwMode="auto">
          <a:xfrm>
            <a:off x="2976563" y="6696075"/>
            <a:ext cx="31734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14"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7" name="Date Placeholder 9"/>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8" name="Slide Number Placeholder 11"/>
          <p:cNvSpPr>
            <a:spLocks noGrp="1"/>
          </p:cNvSpPr>
          <p:nvPr>
            <p:ph type="sldNum" sz="quarter" idx="11"/>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pitchFamily="34" charset="0"/>
              </a:defRPr>
            </a:lvl1pPr>
          </a:lstStyle>
          <a:p>
            <a:pPr fontAlgn="base">
              <a:spcBef>
                <a:spcPct val="0"/>
              </a:spcBef>
              <a:spcAft>
                <a:spcPct val="0"/>
              </a:spcAft>
            </a:pPr>
            <a:fld id="{D1D349EA-A1C5-4FDB-8BD4-7454784D185C}"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
        <p:nvSpPr>
          <p:cNvPr id="19" name="Footer Placeholder 13"/>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Tree>
    <p:extLst>
      <p:ext uri="{BB962C8B-B14F-4D97-AF65-F5344CB8AC3E}">
        <p14:creationId xmlns:p14="http://schemas.microsoft.com/office/powerpoint/2010/main" xmlns="" val="26940419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Rectangle 3"/>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5" name="Rectangle 4"/>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6"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BD8260C7-4BAA-47F3-8418-2E9CB3632ED2}"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7" name="TextBox 10"/>
          <p:cNvSpPr txBox="1">
            <a:spLocks noChangeArrowheads="1"/>
          </p:cNvSpPr>
          <p:nvPr userDrawn="1"/>
        </p:nvSpPr>
        <p:spPr bwMode="auto">
          <a:xfrm>
            <a:off x="2976563" y="6696075"/>
            <a:ext cx="31734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8"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2"/>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0" name="Footer Placeholder 3"/>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1" name="Slide Number Placeholder 4"/>
          <p:cNvSpPr>
            <a:spLocks noGrp="1"/>
          </p:cNvSpPr>
          <p:nvPr>
            <p:ph type="sldNum" sz="quarter" idx="12"/>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w Cen MT" pitchFamily="34" charset="0"/>
              </a:defRPr>
            </a:lvl1pPr>
          </a:lstStyle>
          <a:p>
            <a:pPr fontAlgn="base">
              <a:spcBef>
                <a:spcPct val="0"/>
              </a:spcBef>
              <a:spcAft>
                <a:spcPct val="0"/>
              </a:spcAft>
            </a:pPr>
            <a:fld id="{8CCBB00E-A588-4DDC-8200-08F5BE74D520}" type="slidenum">
              <a:rPr lang="en-US">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xmlns="" val="43266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7823613" y="6249988"/>
            <a:ext cx="490537" cy="365125"/>
          </a:xfrm>
        </p:spPr>
        <p:txBody>
          <a:bodyPr/>
          <a:lstStyle>
            <a:lvl1pPr>
              <a:defRPr/>
            </a:lvl1pPr>
          </a:lstStyle>
          <a:p>
            <a:pPr>
              <a:defRPr/>
            </a:pPr>
            <a:fld id="{5B1AF43B-DC5F-4813-A4DA-17F2F6C1393F}" type="slidenum">
              <a:rPr lang="en-US"/>
              <a:pPr>
                <a:defRPr/>
              </a:pPr>
              <a:t>‹#›</a:t>
            </a:fld>
            <a:endParaRPr lang="en-US" dirty="0"/>
          </a:p>
        </p:txBody>
      </p:sp>
      <p:pic>
        <p:nvPicPr>
          <p:cNvPr id="4" name="Picture 2"/>
          <p:cNvPicPr>
            <a:picLocks noChangeAspect="1" noChangeArrowheads="1"/>
          </p:cNvPicPr>
          <p:nvPr/>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3520092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vert="horz" wrap="square" lIns="91440" tIns="45720" rIns="91440" bIns="45720" numCol="1" anchor="t" anchorCtr="0" compatLnSpc="1">
            <a:prstTxWarp prst="textNoShape">
              <a:avLst/>
            </a:prstTxWarp>
          </a:bodyPr>
          <a:lstStyle>
            <a:lvl1pPr>
              <a:defRPr>
                <a:solidFill>
                  <a:schemeClr val="tx2"/>
                </a:solidFill>
                <a:latin typeface="Tw Cen MT" pitchFamily="34" charset="0"/>
              </a:defRPr>
            </a:lvl1pPr>
          </a:lstStyle>
          <a:p>
            <a:pPr fontAlgn="base">
              <a:spcBef>
                <a:spcPct val="0"/>
              </a:spcBef>
              <a:spcAft>
                <a:spcPct val="0"/>
              </a:spcAft>
            </a:pPr>
            <a:fld id="{1F06D14C-B743-4FC1-A4DC-26D8359AC279}" type="slidenum">
              <a:rPr lang="en-US">
                <a:solidFill>
                  <a:srgbClr val="775F55"/>
                </a:solidFill>
                <a:ea typeface="ＭＳ Ｐゴシック" pitchFamily="34" charset="-128"/>
              </a:rPr>
              <a:pPr fontAlgn="base">
                <a:spcBef>
                  <a:spcPct val="0"/>
                </a:spcBef>
                <a:spcAft>
                  <a:spcPct val="0"/>
                </a:spcAft>
              </a:pPr>
              <a:t>‹#›</a:t>
            </a:fld>
            <a:endParaRPr lang="en-US" dirty="0">
              <a:solidFill>
                <a:srgbClr val="775F55"/>
              </a:solidFill>
              <a:ea typeface="ＭＳ Ｐゴシック" pitchFamily="34" charset="-128"/>
            </a:endParaRPr>
          </a:p>
        </p:txBody>
      </p:sp>
    </p:spTree>
    <p:extLst>
      <p:ext uri="{BB962C8B-B14F-4D97-AF65-F5344CB8AC3E}">
        <p14:creationId xmlns:p14="http://schemas.microsoft.com/office/powerpoint/2010/main" xmlns="" val="18050543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7" name="Rectangle 6"/>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8"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B9AF90FA-399C-4199-BD51-8472FCB87330}"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10" name="TextBox 10"/>
          <p:cNvSpPr txBox="1">
            <a:spLocks noChangeArrowheads="1"/>
          </p:cNvSpPr>
          <p:nvPr userDrawn="1"/>
        </p:nvSpPr>
        <p:spPr bwMode="auto">
          <a:xfrm>
            <a:off x="2976563" y="6696075"/>
            <a:ext cx="31734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11"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4"/>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3" name="Footer Placeholder 5"/>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4" name="Slide Number Placeholder 6"/>
          <p:cNvSpPr>
            <a:spLocks noGrp="1"/>
          </p:cNvSpPr>
          <p:nvPr>
            <p:ph type="sldNum" sz="quarter" idx="12"/>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Tw Cen MT" pitchFamily="34" charset="0"/>
              </a:defRPr>
            </a:lvl1pPr>
          </a:lstStyle>
          <a:p>
            <a:pPr fontAlgn="base">
              <a:spcBef>
                <a:spcPct val="0"/>
              </a:spcBef>
              <a:spcAft>
                <a:spcPct val="0"/>
              </a:spcAft>
            </a:pPr>
            <a:fld id="{3121AB3E-0E8C-4921-B2D5-B256AC7922C1}" type="slidenum">
              <a:rPr lang="en-US">
                <a:ea typeface="ＭＳ Ｐゴシック" pitchFamily="34" charset="-128"/>
              </a:rPr>
              <a:pPr fontAlgn="base">
                <a:spcBef>
                  <a:spcPct val="0"/>
                </a:spcBef>
                <a:spcAft>
                  <a:spcPct val="0"/>
                </a:spcAft>
              </a:pPr>
              <a:t>‹#›</a:t>
            </a:fld>
            <a:endParaRPr lang="en-US" dirty="0">
              <a:ea typeface="ＭＳ Ｐゴシック" pitchFamily="34" charset="-128"/>
            </a:endParaRPr>
          </a:p>
        </p:txBody>
      </p:sp>
    </p:spTree>
    <p:extLst>
      <p:ext uri="{BB962C8B-B14F-4D97-AF65-F5344CB8AC3E}">
        <p14:creationId xmlns:p14="http://schemas.microsoft.com/office/powerpoint/2010/main" xmlns="" val="2783059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0" name="Slide Number Placeholder 12"/>
          <p:cNvSpPr>
            <a:spLocks noGrp="1"/>
          </p:cNvSpPr>
          <p:nvPr>
            <p:ph type="sldNum" sz="quarter" idx="11"/>
          </p:nvPr>
        </p:nvSpPr>
        <p:spPr>
          <a:xfrm>
            <a:off x="0" y="4667250"/>
            <a:ext cx="1447800" cy="663575"/>
          </a:xfrm>
          <a:prstGeom prst="rect">
            <a:avLst/>
          </a:prstGeom>
        </p:spPr>
        <p:txBody>
          <a:bodyPr vert="horz" wrap="square" lIns="91440" tIns="45720" rIns="91440" bIns="45720" numCol="1" anchor="t" anchorCtr="0" compatLnSpc="1">
            <a:prstTxWarp prst="textNoShape">
              <a:avLst/>
            </a:prstTxWarp>
          </a:bodyPr>
          <a:lstStyle>
            <a:lvl1pPr>
              <a:defRPr sz="2800">
                <a:latin typeface="Tw Cen MT" pitchFamily="34" charset="0"/>
              </a:defRPr>
            </a:lvl1pPr>
          </a:lstStyle>
          <a:p>
            <a:pPr fontAlgn="base">
              <a:spcBef>
                <a:spcPct val="0"/>
              </a:spcBef>
              <a:spcAft>
                <a:spcPct val="0"/>
              </a:spcAft>
            </a:pPr>
            <a:fld id="{66B8AA91-E432-4156-BCC7-1CBDEF76AF4A}"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
        <p:nvSpPr>
          <p:cNvPr id="11" name="Footer Placeholder 13"/>
          <p:cNvSpPr>
            <a:spLocks noGrp="1"/>
          </p:cNvSpPr>
          <p:nvPr>
            <p:ph type="ftr" sz="quarter" idx="12"/>
          </p:nvPr>
        </p:nvSpPr>
        <p:spPr>
          <a:xfrm>
            <a:off x="1600200" y="6248400"/>
            <a:ext cx="4572000" cy="365125"/>
          </a:xfrm>
          <a:prstGeom prst="rect">
            <a:avLst/>
          </a:prstGeom>
        </p:spPr>
        <p:txBody>
          <a:bodyPr rtlCol="0"/>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Tree>
    <p:extLst>
      <p:ext uri="{BB962C8B-B14F-4D97-AF65-F5344CB8AC3E}">
        <p14:creationId xmlns:p14="http://schemas.microsoft.com/office/powerpoint/2010/main" xmlns="" val="1167335877"/>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3"/>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6" name="Rectangle 5"/>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7"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5AC5777B-074B-40FF-98EC-C202370FF4E9}"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8" name="TextBox 10"/>
          <p:cNvSpPr txBox="1">
            <a:spLocks noChangeArrowheads="1"/>
          </p:cNvSpPr>
          <p:nvPr userDrawn="1"/>
        </p:nvSpPr>
        <p:spPr bwMode="auto">
          <a:xfrm>
            <a:off x="2976563" y="6696075"/>
            <a:ext cx="31734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9"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1" name="Footer Placeholder 4"/>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12" name="Slide Number Placeholder 5"/>
          <p:cNvSpPr>
            <a:spLocks noGrp="1"/>
          </p:cNvSpPr>
          <p:nvPr>
            <p:ph type="sldNum" sz="quarter" idx="12"/>
          </p:nvPr>
        </p:nvSpPr>
        <p:spPr>
          <a:xfrm>
            <a:off x="0" y="2743200"/>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pitchFamily="34" charset="0"/>
              </a:defRPr>
            </a:lvl1pPr>
          </a:lstStyle>
          <a:p>
            <a:pPr fontAlgn="base">
              <a:spcBef>
                <a:spcPct val="0"/>
              </a:spcBef>
              <a:spcAft>
                <a:spcPct val="0"/>
              </a:spcAft>
            </a:pPr>
            <a:fld id="{0F677D2F-C655-49CB-A166-A310FA47E78B}"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34767861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8" name="Footer Placeholder 4"/>
          <p:cNvSpPr>
            <a:spLocks noGrp="1"/>
          </p:cNvSpPr>
          <p:nvPr>
            <p:ph type="ftr" sz="quarter" idx="11"/>
          </p:nvPr>
        </p:nvSpPr>
        <p:spPr>
          <a:xfrm>
            <a:off x="457200" y="6248400"/>
            <a:ext cx="5573713" cy="365125"/>
          </a:xfrm>
          <a:prstGeom prst="rect">
            <a:avLst/>
          </a:prstGeom>
        </p:spPr>
        <p:txBody>
          <a:bodyPr/>
          <a:lstStyle>
            <a:lvl1pPr fontAlgn="auto">
              <a:spcBef>
                <a:spcPts val="0"/>
              </a:spcBef>
              <a:spcAft>
                <a:spcPts val="0"/>
              </a:spcAft>
              <a:defRPr>
                <a:latin typeface="+mn-lt"/>
                <a:ea typeface="+mn-ea"/>
              </a:defRPr>
            </a:lvl1pPr>
          </a:lstStyle>
          <a:p>
            <a:pPr>
              <a:defRPr/>
            </a:pPr>
            <a:endParaRPr lang="en-US" dirty="0">
              <a:solidFill>
                <a:prstClr val="black"/>
              </a:solidFill>
            </a:endParaRPr>
          </a:p>
        </p:txBody>
      </p:sp>
      <p:sp>
        <p:nvSpPr>
          <p:cNvPr id="9" name="Slide Number Placeholder 5"/>
          <p:cNvSpPr>
            <a:spLocks noGrp="1"/>
          </p:cNvSpPr>
          <p:nvPr>
            <p:ph type="sldNum" sz="quarter" idx="12"/>
          </p:nvPr>
        </p:nvSpPr>
        <p:spPr>
          <a:xfrm rot="5400000">
            <a:off x="5989638" y="144462"/>
            <a:ext cx="533400" cy="244475"/>
          </a:xfrm>
          <a:prstGeom prst="rect">
            <a:avLst/>
          </a:prstGeom>
        </p:spPr>
        <p:txBody>
          <a:bodyPr vert="horz" wrap="square" lIns="91440" tIns="45720" rIns="91440" bIns="45720" numCol="1" anchor="t" anchorCtr="0" compatLnSpc="1">
            <a:prstTxWarp prst="textNoShape">
              <a:avLst/>
            </a:prstTxWarp>
          </a:bodyPr>
          <a:lstStyle>
            <a:lvl1pPr>
              <a:defRPr>
                <a:latin typeface="Tw Cen MT" pitchFamily="34" charset="0"/>
              </a:defRPr>
            </a:lvl1pPr>
          </a:lstStyle>
          <a:p>
            <a:pPr fontAlgn="base">
              <a:spcBef>
                <a:spcPct val="0"/>
              </a:spcBef>
              <a:spcAft>
                <a:spcPct val="0"/>
              </a:spcAft>
            </a:pPr>
            <a:fld id="{A5608E99-CDED-4339-B752-2E06A0BCAC5C}" type="slidenum">
              <a:rPr lang="en-US">
                <a:solidFill>
                  <a:prstClr val="black"/>
                </a:solidFill>
                <a:ea typeface="ＭＳ Ｐゴシック" pitchFamily="34" charset="-128"/>
              </a:rPr>
              <a:pPr fontAlgn="base">
                <a:spcBef>
                  <a:spcPct val="0"/>
                </a:spcBef>
                <a:spcAft>
                  <a:spcPct val="0"/>
                </a:spcAft>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xmlns="" val="102795844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7704863" y="6249988"/>
            <a:ext cx="490537" cy="365125"/>
          </a:xfrm>
        </p:spPr>
        <p:txBody>
          <a:bodyPr/>
          <a:lstStyle>
            <a:lvl1pPr>
              <a:defRPr/>
            </a:lvl1pPr>
          </a:lstStyle>
          <a:p>
            <a:pPr>
              <a:defRPr/>
            </a:pPr>
            <a:fld id="{6370341D-E8BE-4F86-965D-1FB71959D2E4}" type="slidenum">
              <a:rPr lang="en-US"/>
              <a:pPr>
                <a:defRPr/>
              </a:pPr>
              <a:t>‹#›</a:t>
            </a:fld>
            <a:endParaRPr lang="en-US" dirty="0"/>
          </a:p>
        </p:txBody>
      </p:sp>
      <p:pic>
        <p:nvPicPr>
          <p:cNvPr id="3" name="Picture 2"/>
          <p:cNvPicPr>
            <a:picLocks noChangeAspect="1" noChangeArrowheads="1"/>
          </p:cNvPicPr>
          <p:nvPr/>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91958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a:xfrm>
            <a:off x="7894863" y="6249988"/>
            <a:ext cx="490537" cy="365125"/>
          </a:xfrm>
        </p:spPr>
        <p:txBody>
          <a:bodyPr/>
          <a:lstStyle>
            <a:lvl1pPr>
              <a:defRPr/>
            </a:lvl1pPr>
          </a:lstStyle>
          <a:p>
            <a:pPr>
              <a:defRPr/>
            </a:pPr>
            <a:fld id="{66C7BBB8-63D5-4F68-8BFB-EAA674B48DC9}" type="slidenum">
              <a:rPr lang="en-US"/>
              <a:pPr>
                <a:defRPr/>
              </a:pPr>
              <a:t>‹#›</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399272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a:xfrm>
            <a:off x="7942363" y="6249988"/>
            <a:ext cx="490537" cy="365125"/>
          </a:xfrm>
        </p:spPr>
        <p:txBody>
          <a:bodyPr/>
          <a:lstStyle>
            <a:lvl1pPr>
              <a:defRPr/>
            </a:lvl1pPr>
          </a:lstStyle>
          <a:p>
            <a:pPr>
              <a:defRPr/>
            </a:pPr>
            <a:fld id="{A17788A4-D08F-4E06-9EB3-D565824E40CB}" type="slidenum">
              <a:rPr lang="en-US"/>
              <a:pPr>
                <a:defRPr/>
              </a:pPr>
              <a:t>‹#›</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8480400" y="6223964"/>
            <a:ext cx="617143" cy="610286"/>
          </a:xfrm>
          <a:prstGeom prst="rect">
            <a:avLst/>
          </a:prstGeom>
          <a:noFill/>
          <a:ln w="9525">
            <a:noFill/>
            <a:miter lim="800000"/>
            <a:headEnd/>
            <a:tailEnd/>
          </a:ln>
        </p:spPr>
      </p:pic>
    </p:spTree>
    <p:extLst>
      <p:ext uri="{BB962C8B-B14F-4D97-AF65-F5344CB8AC3E}">
        <p14:creationId xmlns:p14="http://schemas.microsoft.com/office/powerpoint/2010/main" xmlns="" val="226936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jpe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18"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a:ea typeface="ＭＳ Ｐゴシック" charset="-128"/>
              </a:rPr>
              <a:pPr defTabSz="457200" fontAlgn="base">
                <a:spcBef>
                  <a:spcPct val="0"/>
                </a:spcBef>
                <a:spcAft>
                  <a:spcPct val="0"/>
                </a:spcAft>
                <a:defRPr/>
              </a:pPr>
              <a:t>‹#›</a:t>
            </a:fld>
            <a:endParaRPr lang="en-US" dirty="0">
              <a:ea typeface="ＭＳ Ｐゴシック" charset="-128"/>
            </a:endParaRPr>
          </a:p>
        </p:txBody>
      </p:sp>
      <p:pic>
        <p:nvPicPr>
          <p:cNvPr id="1030" name="Picture 4" descr="Department of Veterans Affairs, Veterans Health Administration, Office of Health Information"/>
          <p:cNvPicPr>
            <a:picLocks noChangeAspect="1" noChangeArrowheads="1"/>
          </p:cNvPicPr>
          <p:nvPr/>
        </p:nvPicPr>
        <p:blipFill>
          <a:blip r:embed="rId19" cstate="print"/>
          <a:srcRect/>
          <a:stretch>
            <a:fillRect/>
          </a:stretch>
        </p:blipFill>
        <p:spPr bwMode="auto">
          <a:xfrm>
            <a:off x="911225" y="495300"/>
            <a:ext cx="165100" cy="165100"/>
          </a:xfrm>
          <a:prstGeom prst="rect">
            <a:avLst/>
          </a:prstGeom>
          <a:noFill/>
          <a:ln w="9525">
            <a:noFill/>
            <a:miter lim="800000"/>
            <a:headEnd/>
            <a:tailEnd/>
          </a:ln>
        </p:spPr>
      </p:pic>
      <p:sp>
        <p:nvSpPr>
          <p:cNvPr id="7" name="TextBox 6"/>
          <p:cNvSpPr txBox="1"/>
          <p:nvPr/>
        </p:nvSpPr>
        <p:spPr>
          <a:xfrm>
            <a:off x="457200" y="6284913"/>
            <a:ext cx="4311650" cy="276225"/>
          </a:xfrm>
          <a:prstGeom prst="rect">
            <a:avLst/>
          </a:prstGeom>
          <a:noFill/>
        </p:spPr>
        <p:txBody>
          <a:bodyPr>
            <a:spAutoFit/>
          </a:bodyPr>
          <a:lstStyle/>
          <a:p>
            <a:pPr defTabSz="457200" fontAlgn="base">
              <a:spcBef>
                <a:spcPct val="0"/>
              </a:spcBef>
              <a:spcAft>
                <a:spcPct val="0"/>
              </a:spcAft>
              <a:defRPr/>
            </a:pPr>
            <a:r>
              <a:rPr lang="en-US" sz="1200" spc="100" dirty="0">
                <a:solidFill>
                  <a:prstClr val="white">
                    <a:lumMod val="65000"/>
                  </a:prstClr>
                </a:solidFill>
                <a:latin typeface="Arial" charset="0"/>
                <a:ea typeface="ＭＳ Ｐゴシック" charset="0"/>
                <a:cs typeface="ＭＳ Ｐゴシック" charset="0"/>
              </a:rPr>
              <a:t>VETERANS HEALTH ADMINISTRATION</a:t>
            </a:r>
          </a:p>
        </p:txBody>
      </p:sp>
    </p:spTree>
    <p:extLst>
      <p:ext uri="{BB962C8B-B14F-4D97-AF65-F5344CB8AC3E}">
        <p14:creationId xmlns:p14="http://schemas.microsoft.com/office/powerpoint/2010/main" xmlns="" val="6389621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hdr="0" ftr="0" dt="0"/>
  <p:txStyles>
    <p:titleStyle>
      <a:lvl1pPr algn="l" defTabSz="457200" rtl="0" eaLnBrk="1" fontAlgn="base" hangingPunct="1">
        <a:spcBef>
          <a:spcPct val="0"/>
        </a:spcBef>
        <a:spcAft>
          <a:spcPct val="0"/>
        </a:spcAft>
        <a:defRPr sz="2400" kern="1200">
          <a:solidFill>
            <a:schemeClr val="bg1"/>
          </a:solidFill>
          <a:latin typeface="Georgia"/>
          <a:ea typeface="ＭＳ Ｐゴシック" charset="0"/>
          <a:cs typeface="Georgia"/>
        </a:defRPr>
      </a:lvl1pPr>
      <a:lvl2pPr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2pPr>
      <a:lvl3pPr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3pPr>
      <a:lvl4pPr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4pPr>
      <a:lvl5pPr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1" fontAlgn="base" hangingPunct="1">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1" fontAlgn="base" hangingPunct="1">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1" fontAlgn="base" hangingPunct="1">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1" fontAlgn="base" hangingPunct="1">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17"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a:ea typeface="ＭＳ Ｐゴシック" charset="-128"/>
              </a:rPr>
              <a:pPr defTabSz="457200" fontAlgn="base">
                <a:spcBef>
                  <a:spcPct val="0"/>
                </a:spcBef>
                <a:spcAft>
                  <a:spcPct val="0"/>
                </a:spcAft>
                <a:defRPr/>
              </a:pPr>
              <a:t>‹#›</a:t>
            </a:fld>
            <a:endParaRPr lang="en-US" dirty="0">
              <a:ea typeface="ＭＳ Ｐゴシック" charset="-128"/>
            </a:endParaRPr>
          </a:p>
        </p:txBody>
      </p:sp>
      <p:pic>
        <p:nvPicPr>
          <p:cNvPr id="1030" name="Picture 4" descr="Department of Veterans Affairs, Veterans Health Administration, Office of Health Information"/>
          <p:cNvPicPr>
            <a:picLocks noChangeAspect="1" noChangeArrowheads="1"/>
          </p:cNvPicPr>
          <p:nvPr/>
        </p:nvPicPr>
        <p:blipFill>
          <a:blip r:embed="rId18" cstate="print"/>
          <a:srcRect/>
          <a:stretch>
            <a:fillRect/>
          </a:stretch>
        </p:blipFill>
        <p:spPr bwMode="auto">
          <a:xfrm>
            <a:off x="911225" y="495300"/>
            <a:ext cx="165100" cy="165100"/>
          </a:xfrm>
          <a:prstGeom prst="rect">
            <a:avLst/>
          </a:prstGeom>
          <a:noFill/>
          <a:ln w="9525">
            <a:noFill/>
            <a:miter lim="800000"/>
            <a:headEnd/>
            <a:tailEnd/>
          </a:ln>
        </p:spPr>
      </p:pic>
      <p:sp>
        <p:nvSpPr>
          <p:cNvPr id="7" name="TextBox 6"/>
          <p:cNvSpPr txBox="1"/>
          <p:nvPr/>
        </p:nvSpPr>
        <p:spPr>
          <a:xfrm>
            <a:off x="457200" y="6284913"/>
            <a:ext cx="4311650" cy="276225"/>
          </a:xfrm>
          <a:prstGeom prst="rect">
            <a:avLst/>
          </a:prstGeom>
          <a:noFill/>
        </p:spPr>
        <p:txBody>
          <a:bodyPr>
            <a:spAutoFit/>
          </a:bodyPr>
          <a:lstStyle/>
          <a:p>
            <a:pPr defTabSz="457200" fontAlgn="base">
              <a:spcBef>
                <a:spcPct val="0"/>
              </a:spcBef>
              <a:spcAft>
                <a:spcPct val="0"/>
              </a:spcAft>
              <a:defRPr/>
            </a:pPr>
            <a:r>
              <a:rPr lang="en-US" sz="1200" spc="100" dirty="0">
                <a:solidFill>
                  <a:prstClr val="white">
                    <a:lumMod val="65000"/>
                  </a:prstClr>
                </a:solidFill>
                <a:latin typeface="Arial" charset="0"/>
                <a:ea typeface="ＭＳ Ｐゴシック" charset="0"/>
                <a:cs typeface="ＭＳ Ｐゴシック" charset="0"/>
              </a:rPr>
              <a:t>VETERANS HEALTH ADMINISTRATION</a:t>
            </a:r>
          </a:p>
        </p:txBody>
      </p:sp>
    </p:spTree>
    <p:extLst>
      <p:ext uri="{BB962C8B-B14F-4D97-AF65-F5344CB8AC3E}">
        <p14:creationId xmlns:p14="http://schemas.microsoft.com/office/powerpoint/2010/main" xmlns="" val="287520913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hdr="0" ftr="0" dt="0"/>
  <p:txStyles>
    <p:titleStyle>
      <a:lvl1pPr algn="l" defTabSz="457200" rtl="0" eaLnBrk="1" fontAlgn="base" hangingPunct="1">
        <a:spcBef>
          <a:spcPct val="0"/>
        </a:spcBef>
        <a:spcAft>
          <a:spcPct val="0"/>
        </a:spcAft>
        <a:defRPr sz="2400" kern="1200">
          <a:solidFill>
            <a:schemeClr val="bg1"/>
          </a:solidFill>
          <a:latin typeface="Georgia"/>
          <a:ea typeface="ＭＳ Ｐゴシック" charset="0"/>
          <a:cs typeface="Georgia"/>
        </a:defRPr>
      </a:lvl1pPr>
      <a:lvl2pPr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2pPr>
      <a:lvl3pPr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3pPr>
      <a:lvl4pPr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4pPr>
      <a:lvl5pPr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eaLnBrk="1" fontAlgn="base" hangingPunct="1">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1" fontAlgn="base" hangingPunct="1">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1" fontAlgn="base" hangingPunct="1">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1" fontAlgn="base" hangingPunct="1">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1" fontAlgn="base" hangingPunct="1">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9" name="Rectangle 8"/>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1031"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8A449A54-FAAF-4840-91B5-1ABA47DF6F78}"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1032" name="TextBox 10"/>
          <p:cNvSpPr txBox="1">
            <a:spLocks noChangeArrowheads="1"/>
          </p:cNvSpPr>
          <p:nvPr userDrawn="1"/>
        </p:nvSpPr>
        <p:spPr bwMode="auto">
          <a:xfrm>
            <a:off x="2976563" y="6696075"/>
            <a:ext cx="31734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1033"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Tree>
    <p:extLst>
      <p:ext uri="{BB962C8B-B14F-4D97-AF65-F5344CB8AC3E}">
        <p14:creationId xmlns:p14="http://schemas.microsoft.com/office/powerpoint/2010/main" xmlns="" val="36769770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32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5pPr>
      <a:lvl6pPr marL="457200" algn="l" rtl="0" fontAlgn="base">
        <a:spcBef>
          <a:spcPct val="0"/>
        </a:spcBef>
        <a:spcAft>
          <a:spcPct val="0"/>
        </a:spcAft>
        <a:defRPr sz="3200" b="1">
          <a:solidFill>
            <a:schemeClr val="tx2"/>
          </a:solidFill>
          <a:latin typeface="Arial" charset="0"/>
          <a:cs typeface="Arial" charset="0"/>
        </a:defRPr>
      </a:lvl6pPr>
      <a:lvl7pPr marL="914400" algn="l" rtl="0" fontAlgn="base">
        <a:spcBef>
          <a:spcPct val="0"/>
        </a:spcBef>
        <a:spcAft>
          <a:spcPct val="0"/>
        </a:spcAft>
        <a:defRPr sz="3200" b="1">
          <a:solidFill>
            <a:schemeClr val="tx2"/>
          </a:solidFill>
          <a:latin typeface="Arial" charset="0"/>
          <a:cs typeface="Arial" charset="0"/>
        </a:defRPr>
      </a:lvl7pPr>
      <a:lvl8pPr marL="1371600" algn="l" rtl="0" fontAlgn="base">
        <a:spcBef>
          <a:spcPct val="0"/>
        </a:spcBef>
        <a:spcAft>
          <a:spcPct val="0"/>
        </a:spcAft>
        <a:defRPr sz="3200" b="1">
          <a:solidFill>
            <a:schemeClr val="tx2"/>
          </a:solidFill>
          <a:latin typeface="Arial" charset="0"/>
          <a:cs typeface="Arial" charset="0"/>
        </a:defRPr>
      </a:lvl8pPr>
      <a:lvl9pPr marL="1828800" algn="l" rtl="0" fontAlgn="base">
        <a:spcBef>
          <a:spcPct val="0"/>
        </a:spcBef>
        <a:spcAft>
          <a:spcPct val="0"/>
        </a:spcAft>
        <a:defRPr sz="3200" b="1">
          <a:solidFill>
            <a:schemeClr val="tx2"/>
          </a:solidFill>
          <a:latin typeface="Arial" charset="0"/>
          <a:cs typeface="Arial"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Arial" pitchFamily="34" charset="0"/>
          <a:ea typeface="ＭＳ Ｐゴシック" charset="0"/>
          <a:cs typeface="Arial" pitchFamily="34"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400" kern="1200">
          <a:solidFill>
            <a:schemeClr val="tx1"/>
          </a:solidFill>
          <a:latin typeface="Arial" pitchFamily="34" charset="0"/>
          <a:ea typeface="Arial" charset="0"/>
          <a:cs typeface="Arial"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Arial" pitchFamily="34" charset="0"/>
          <a:ea typeface="Arial" charset="0"/>
          <a:cs typeface="Arial"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Arial" pitchFamily="34" charset="0"/>
          <a:ea typeface="Arial" charset="0"/>
          <a:cs typeface="Arial"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Arial" pitchFamily="34" charset="0"/>
          <a:ea typeface="Arial" charset="0"/>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9" name="Rectangle 8"/>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Tree>
    <p:extLst>
      <p:ext uri="{BB962C8B-B14F-4D97-AF65-F5344CB8AC3E}">
        <p14:creationId xmlns:p14="http://schemas.microsoft.com/office/powerpoint/2010/main" xmlns="" val="16854422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0" fontAlgn="base" hangingPunct="0">
        <a:spcBef>
          <a:spcPct val="0"/>
        </a:spcBef>
        <a:spcAft>
          <a:spcPct val="0"/>
        </a:spcAft>
        <a:defRPr sz="32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5pPr>
      <a:lvl6pPr marL="457200" algn="l" rtl="0" fontAlgn="base">
        <a:spcBef>
          <a:spcPct val="0"/>
        </a:spcBef>
        <a:spcAft>
          <a:spcPct val="0"/>
        </a:spcAft>
        <a:defRPr sz="3200" b="1">
          <a:solidFill>
            <a:schemeClr val="tx2"/>
          </a:solidFill>
          <a:latin typeface="Arial" charset="0"/>
          <a:cs typeface="Arial" charset="0"/>
        </a:defRPr>
      </a:lvl6pPr>
      <a:lvl7pPr marL="914400" algn="l" rtl="0" fontAlgn="base">
        <a:spcBef>
          <a:spcPct val="0"/>
        </a:spcBef>
        <a:spcAft>
          <a:spcPct val="0"/>
        </a:spcAft>
        <a:defRPr sz="3200" b="1">
          <a:solidFill>
            <a:schemeClr val="tx2"/>
          </a:solidFill>
          <a:latin typeface="Arial" charset="0"/>
          <a:cs typeface="Arial" charset="0"/>
        </a:defRPr>
      </a:lvl7pPr>
      <a:lvl8pPr marL="1371600" algn="l" rtl="0" fontAlgn="base">
        <a:spcBef>
          <a:spcPct val="0"/>
        </a:spcBef>
        <a:spcAft>
          <a:spcPct val="0"/>
        </a:spcAft>
        <a:defRPr sz="3200" b="1">
          <a:solidFill>
            <a:schemeClr val="tx2"/>
          </a:solidFill>
          <a:latin typeface="Arial" charset="0"/>
          <a:cs typeface="Arial" charset="0"/>
        </a:defRPr>
      </a:lvl8pPr>
      <a:lvl9pPr marL="1828800" algn="l" rtl="0" fontAlgn="base">
        <a:spcBef>
          <a:spcPct val="0"/>
        </a:spcBef>
        <a:spcAft>
          <a:spcPct val="0"/>
        </a:spcAft>
        <a:defRPr sz="3200" b="1">
          <a:solidFill>
            <a:schemeClr val="tx2"/>
          </a:solidFill>
          <a:latin typeface="Arial" charset="0"/>
          <a:cs typeface="Arial"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Arial" pitchFamily="34" charset="0"/>
          <a:ea typeface="ＭＳ Ｐゴシック" charset="0"/>
          <a:cs typeface="Arial" pitchFamily="34"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400" kern="1200">
          <a:solidFill>
            <a:schemeClr val="tx1"/>
          </a:solidFill>
          <a:latin typeface="Arial" pitchFamily="34" charset="0"/>
          <a:ea typeface="Arial" charset="0"/>
          <a:cs typeface="Arial"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Arial" pitchFamily="34" charset="0"/>
          <a:ea typeface="Arial" charset="0"/>
          <a:cs typeface="Arial"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Arial" pitchFamily="34" charset="0"/>
          <a:ea typeface="Arial" charset="0"/>
          <a:cs typeface="Arial"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Arial" pitchFamily="34" charset="0"/>
          <a:ea typeface="Arial" charset="0"/>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bwMode="white">
          <a:xfrm>
            <a:off x="533400" y="1235075"/>
            <a:ext cx="86106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a:spLocks noChangeArrowheads="1"/>
          </p:cNvSpPr>
          <p:nvPr/>
        </p:nvSpPr>
        <p:spPr bwMode="auto">
          <a:xfrm>
            <a:off x="0" y="1285875"/>
            <a:ext cx="533400" cy="228600"/>
          </a:xfrm>
          <a:prstGeom prst="rect">
            <a:avLst/>
          </a:prstGeom>
          <a:solidFill>
            <a:schemeClr val="accent2"/>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black"/>
              </a:solidFill>
              <a:ea typeface="ＭＳ Ｐゴシック" pitchFamily="34" charset="-128"/>
            </a:endParaRPr>
          </a:p>
        </p:txBody>
      </p:sp>
      <p:sp>
        <p:nvSpPr>
          <p:cNvPr id="9" name="Rectangle 8"/>
          <p:cNvSpPr>
            <a:spLocks noChangeArrowheads="1"/>
          </p:cNvSpPr>
          <p:nvPr/>
        </p:nvSpPr>
        <p:spPr bwMode="auto">
          <a:xfrm>
            <a:off x="590550" y="1279525"/>
            <a:ext cx="8553450" cy="228600"/>
          </a:xfrm>
          <a:prstGeom prst="rect">
            <a:avLst/>
          </a:prstGeom>
          <a:solidFill>
            <a:schemeClr val="accent1"/>
          </a:solidFill>
          <a:ln w="50800" cap="rnd" cmpd="dbl">
            <a:noFill/>
            <a:miter lim="800000"/>
            <a:headEnd/>
            <a:tailEnd/>
          </a:ln>
          <a:effectLst>
            <a:outerShdw dist="38100" dir="5400000" algn="t" rotWithShape="0">
              <a:srgbClr val="808080">
                <a:alpha val="39998"/>
              </a:srgbClr>
            </a:outerShdw>
          </a:effectLst>
        </p:spPr>
        <p:txBody>
          <a:bodyPr anchor="ctr"/>
          <a:lstStyle/>
          <a:p>
            <a:pPr algn="ctr">
              <a:defRPr/>
            </a:pPr>
            <a:endParaRPr lang="en-US" dirty="0">
              <a:solidFill>
                <a:prstClr val="white"/>
              </a:solidFill>
              <a:ea typeface="ＭＳ Ｐゴシック" pitchFamily="34" charset="-128"/>
            </a:endParaRPr>
          </a:p>
        </p:txBody>
      </p:sp>
      <p:sp>
        <p:nvSpPr>
          <p:cNvPr id="1031" name="TextBox 9"/>
          <p:cNvSpPr txBox="1">
            <a:spLocks noChangeArrowheads="1"/>
          </p:cNvSpPr>
          <p:nvPr/>
        </p:nvSpPr>
        <p:spPr bwMode="auto">
          <a:xfrm>
            <a:off x="8612188" y="6581775"/>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fld id="{8A449A54-FAAF-4840-91B5-1ABA47DF6F78}" type="slidenum">
              <a:rPr lang="en-US" sz="1200">
                <a:solidFill>
                  <a:prstClr val="black"/>
                </a:solidFill>
                <a:latin typeface="Arial" pitchFamily="34" charset="0"/>
                <a:ea typeface="ＭＳ Ｐゴシック" pitchFamily="34" charset="-128"/>
                <a:cs typeface="Arial" pitchFamily="34" charset="0"/>
              </a:rPr>
              <a:pPr fontAlgn="base">
                <a:spcBef>
                  <a:spcPct val="0"/>
                </a:spcBef>
                <a:spcAft>
                  <a:spcPct val="0"/>
                </a:spcAft>
              </a:pPr>
              <a:t>‹#›</a:t>
            </a:fld>
            <a:endParaRPr lang="en-US" sz="1200" dirty="0">
              <a:solidFill>
                <a:prstClr val="black"/>
              </a:solidFill>
              <a:latin typeface="Arial" pitchFamily="34" charset="0"/>
              <a:ea typeface="ＭＳ Ｐゴシック" pitchFamily="34" charset="-128"/>
              <a:cs typeface="Arial" pitchFamily="34" charset="0"/>
            </a:endParaRPr>
          </a:p>
        </p:txBody>
      </p:sp>
      <p:sp>
        <p:nvSpPr>
          <p:cNvPr id="1032" name="TextBox 10"/>
          <p:cNvSpPr txBox="1">
            <a:spLocks noChangeArrowheads="1"/>
          </p:cNvSpPr>
          <p:nvPr userDrawn="1"/>
        </p:nvSpPr>
        <p:spPr bwMode="auto">
          <a:xfrm>
            <a:off x="2976563" y="6696075"/>
            <a:ext cx="31734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
        <p:nvSpPr>
          <p:cNvPr id="1033" name="TextBox 11"/>
          <p:cNvSpPr txBox="1">
            <a:spLocks noChangeArrowheads="1"/>
          </p:cNvSpPr>
          <p:nvPr userDrawn="1"/>
        </p:nvSpPr>
        <p:spPr bwMode="auto">
          <a:xfrm>
            <a:off x="2979738" y="-53975"/>
            <a:ext cx="31781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800" dirty="0" smtClean="0">
                <a:solidFill>
                  <a:prstClr val="black"/>
                </a:solidFill>
              </a:rPr>
              <a:t>FOR OFFICIAL USE ONLY (PROCUREMENT SENSITIVE)</a:t>
            </a:r>
          </a:p>
        </p:txBody>
      </p:sp>
    </p:spTree>
    <p:extLst>
      <p:ext uri="{BB962C8B-B14F-4D97-AF65-F5344CB8AC3E}">
        <p14:creationId xmlns:p14="http://schemas.microsoft.com/office/powerpoint/2010/main" xmlns="" val="1481476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0" fontAlgn="base" hangingPunct="0">
        <a:spcBef>
          <a:spcPct val="0"/>
        </a:spcBef>
        <a:spcAft>
          <a:spcPct val="0"/>
        </a:spcAft>
        <a:defRPr sz="3200" b="1" kern="1200">
          <a:solidFill>
            <a:schemeClr val="tx2"/>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5pPr>
      <a:lvl6pPr marL="457200" algn="l" rtl="0" fontAlgn="base">
        <a:spcBef>
          <a:spcPct val="0"/>
        </a:spcBef>
        <a:spcAft>
          <a:spcPct val="0"/>
        </a:spcAft>
        <a:defRPr sz="3200" b="1">
          <a:solidFill>
            <a:schemeClr val="tx2"/>
          </a:solidFill>
          <a:latin typeface="Arial" charset="0"/>
          <a:cs typeface="Arial" charset="0"/>
        </a:defRPr>
      </a:lvl6pPr>
      <a:lvl7pPr marL="914400" algn="l" rtl="0" fontAlgn="base">
        <a:spcBef>
          <a:spcPct val="0"/>
        </a:spcBef>
        <a:spcAft>
          <a:spcPct val="0"/>
        </a:spcAft>
        <a:defRPr sz="3200" b="1">
          <a:solidFill>
            <a:schemeClr val="tx2"/>
          </a:solidFill>
          <a:latin typeface="Arial" charset="0"/>
          <a:cs typeface="Arial" charset="0"/>
        </a:defRPr>
      </a:lvl7pPr>
      <a:lvl8pPr marL="1371600" algn="l" rtl="0" fontAlgn="base">
        <a:spcBef>
          <a:spcPct val="0"/>
        </a:spcBef>
        <a:spcAft>
          <a:spcPct val="0"/>
        </a:spcAft>
        <a:defRPr sz="3200" b="1">
          <a:solidFill>
            <a:schemeClr val="tx2"/>
          </a:solidFill>
          <a:latin typeface="Arial" charset="0"/>
          <a:cs typeface="Arial" charset="0"/>
        </a:defRPr>
      </a:lvl8pPr>
      <a:lvl9pPr marL="1828800" algn="l" rtl="0" fontAlgn="base">
        <a:spcBef>
          <a:spcPct val="0"/>
        </a:spcBef>
        <a:spcAft>
          <a:spcPct val="0"/>
        </a:spcAft>
        <a:defRPr sz="3200" b="1">
          <a:solidFill>
            <a:schemeClr val="tx2"/>
          </a:solidFill>
          <a:latin typeface="Arial" charset="0"/>
          <a:cs typeface="Arial"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Arial" pitchFamily="34" charset="0"/>
          <a:ea typeface="ＭＳ Ｐゴシック" charset="0"/>
          <a:cs typeface="Arial" pitchFamily="34"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400" kern="1200">
          <a:solidFill>
            <a:schemeClr val="tx1"/>
          </a:solidFill>
          <a:latin typeface="Arial" pitchFamily="34" charset="0"/>
          <a:ea typeface="Arial" charset="0"/>
          <a:cs typeface="Arial"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Arial" pitchFamily="34" charset="0"/>
          <a:ea typeface="Arial" charset="0"/>
          <a:cs typeface="Arial"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Arial" pitchFamily="34" charset="0"/>
          <a:ea typeface="Arial" charset="0"/>
          <a:cs typeface="Arial"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Arial" pitchFamily="34" charset="0"/>
          <a:ea typeface="Arial" charset="0"/>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mailto:Stuart.Hoffman@va.gov"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580231" y="1766803"/>
            <a:ext cx="7980363" cy="904863"/>
          </a:xfrm>
        </p:spPr>
        <p:txBody>
          <a:bodyPr/>
          <a:lstStyle/>
          <a:p>
            <a:r>
              <a:rPr lang="en-US" sz="2400" dirty="0"/>
              <a:t>Federal Coordination for Traumatic Brain Injury Research: </a:t>
            </a:r>
            <a:endParaRPr lang="en-US" sz="2400" dirty="0" smtClean="0"/>
          </a:p>
          <a:p>
            <a:r>
              <a:rPr lang="en-US" sz="2400" dirty="0" smtClean="0"/>
              <a:t>The </a:t>
            </a:r>
            <a:r>
              <a:rPr lang="en-US" sz="2400" dirty="0"/>
              <a:t>National Research Action Plan</a:t>
            </a:r>
          </a:p>
        </p:txBody>
      </p:sp>
      <p:sp>
        <p:nvSpPr>
          <p:cNvPr id="4" name="Text Placeholder 3"/>
          <p:cNvSpPr>
            <a:spLocks noGrp="1"/>
          </p:cNvSpPr>
          <p:nvPr>
            <p:ph type="body" sz="quarter" idx="11"/>
          </p:nvPr>
        </p:nvSpPr>
        <p:spPr/>
        <p:txBody>
          <a:bodyPr/>
          <a:lstStyle/>
          <a:p>
            <a:r>
              <a:rPr lang="en-US" dirty="0"/>
              <a:t>An Interagency Approach to Chronic </a:t>
            </a:r>
            <a:r>
              <a:rPr lang="en-US" dirty="0" smtClean="0"/>
              <a:t>Problems</a:t>
            </a:r>
            <a:endParaRPr lang="en-US" dirty="0"/>
          </a:p>
        </p:txBody>
      </p:sp>
      <p:sp>
        <p:nvSpPr>
          <p:cNvPr id="5" name="Text Placeholder 4"/>
          <p:cNvSpPr>
            <a:spLocks noGrp="1"/>
          </p:cNvSpPr>
          <p:nvPr>
            <p:ph type="body" sz="quarter" idx="12"/>
          </p:nvPr>
        </p:nvSpPr>
        <p:spPr/>
        <p:txBody>
          <a:bodyPr/>
          <a:lstStyle/>
          <a:p>
            <a:endParaRPr lang="en-US" dirty="0"/>
          </a:p>
        </p:txBody>
      </p:sp>
      <p:sp>
        <p:nvSpPr>
          <p:cNvPr id="6" name="Text Placeholder 5"/>
          <p:cNvSpPr>
            <a:spLocks noGrp="1"/>
          </p:cNvSpPr>
          <p:nvPr>
            <p:ph type="body" sz="quarter" idx="13"/>
          </p:nvPr>
        </p:nvSpPr>
        <p:spPr>
          <a:xfrm>
            <a:off x="720725" y="5410200"/>
            <a:ext cx="7786688" cy="914400"/>
          </a:xfrm>
        </p:spPr>
        <p:txBody>
          <a:bodyPr/>
          <a:lstStyle/>
          <a:p>
            <a:pPr marL="0" indent="0" algn="r">
              <a:buNone/>
            </a:pPr>
            <a:r>
              <a:rPr lang="en-US" dirty="0" smtClean="0"/>
              <a:t>Stuart W. Hoffman, Ph.D.</a:t>
            </a:r>
          </a:p>
          <a:p>
            <a:pPr marL="0" indent="0" algn="r">
              <a:spcBef>
                <a:spcPts val="0"/>
              </a:spcBef>
              <a:buNone/>
            </a:pPr>
            <a:r>
              <a:rPr lang="en-US" sz="1600" dirty="0" smtClean="0"/>
              <a:t>Scientific Program Manager for Brain Injury</a:t>
            </a:r>
          </a:p>
          <a:p>
            <a:pPr marL="0" indent="0" algn="r">
              <a:spcBef>
                <a:spcPts val="0"/>
              </a:spcBef>
              <a:buNone/>
            </a:pPr>
            <a:r>
              <a:rPr lang="en-US" sz="1600" dirty="0" smtClean="0"/>
              <a:t>Office of Research and Development</a:t>
            </a:r>
          </a:p>
          <a:p>
            <a:pPr marL="0" indent="0" algn="r">
              <a:spcBef>
                <a:spcPts val="0"/>
              </a:spcBef>
              <a:buNone/>
            </a:pPr>
            <a:r>
              <a:rPr lang="en-US" sz="1600" dirty="0" smtClean="0"/>
              <a:t>US Department of Veterans Affairs</a:t>
            </a:r>
          </a:p>
          <a:p>
            <a:pPr marL="0" indent="0" algn="r">
              <a:spcBef>
                <a:spcPts val="0"/>
              </a:spcBef>
              <a:buNone/>
            </a:pPr>
            <a:r>
              <a:rPr lang="en-US" sz="1600" dirty="0" smtClean="0"/>
              <a:t>Stuart.hoffman@va.gov</a:t>
            </a:r>
            <a:endParaRPr lang="en-US" sz="16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1646" y="3220307"/>
            <a:ext cx="8490776" cy="21898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9421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Executive Order </a:t>
            </a:r>
            <a:r>
              <a:rPr lang="en-US" altLang="en-US" sz="4000" dirty="0">
                <a:solidFill>
                  <a:schemeClr val="bg2"/>
                </a:solidFill>
                <a:cs typeface="Times New Roman" panose="02020603050405020304" pitchFamily="18" charset="0"/>
                <a:sym typeface="Arial" pitchFamily="34" charset="0"/>
              </a:rPr>
              <a:t>13625</a:t>
            </a:r>
            <a:r>
              <a:rPr lang="en-US" altLang="en-US" sz="4000" dirty="0">
                <a:solidFill>
                  <a:srgbClr val="1B3E6D"/>
                </a:solidFill>
                <a:cs typeface="Times New Roman" panose="02020603050405020304" pitchFamily="18" charset="0"/>
                <a:sym typeface="Arial" pitchFamily="34" charset="0"/>
              </a:rPr>
              <a:t> </a:t>
            </a:r>
            <a:r>
              <a:rPr lang="en-US" sz="3200" dirty="0" smtClean="0"/>
              <a:t>Sec</a:t>
            </a:r>
            <a:r>
              <a:rPr lang="en-US" sz="3200" dirty="0"/>
              <a:t>. 5: PTSD, TBI, Suicide Prevention</a:t>
            </a:r>
          </a:p>
        </p:txBody>
      </p:sp>
      <p:sp>
        <p:nvSpPr>
          <p:cNvPr id="10" name="Rectangle 9"/>
          <p:cNvSpPr/>
          <p:nvPr/>
        </p:nvSpPr>
        <p:spPr>
          <a:xfrm>
            <a:off x="76200" y="2565737"/>
            <a:ext cx="8991600" cy="2862322"/>
          </a:xfrm>
          <a:prstGeom prst="rect">
            <a:avLst/>
          </a:prstGeom>
        </p:spPr>
        <p:txBody>
          <a:bodyPr wrap="square">
            <a:spAutoFit/>
          </a:bodyPr>
          <a:lstStyle/>
          <a:p>
            <a:r>
              <a:rPr lang="en-US" sz="2000" dirty="0" smtClean="0"/>
              <a:t>“The </a:t>
            </a:r>
            <a:r>
              <a:rPr lang="en-US" sz="2000" dirty="0"/>
              <a:t>lack of full understanding of the underlying </a:t>
            </a:r>
            <a:r>
              <a:rPr lang="en-US" sz="2000" dirty="0" smtClean="0"/>
              <a:t>mechanisms </a:t>
            </a:r>
            <a:r>
              <a:rPr lang="en-US" sz="2000" dirty="0"/>
              <a:t>of Post Traumatic Stress Disorder (PTSD), other mental health conditions, and Traumatic </a:t>
            </a:r>
            <a:r>
              <a:rPr lang="en-US" sz="2000" dirty="0" smtClean="0"/>
              <a:t>Brain </a:t>
            </a:r>
            <a:r>
              <a:rPr lang="en-US" sz="2000" dirty="0"/>
              <a:t>Injury (TBI) has hampered progress in </a:t>
            </a:r>
            <a:r>
              <a:rPr lang="en-US" sz="2000" dirty="0" smtClean="0"/>
              <a:t>prevention</a:t>
            </a:r>
            <a:r>
              <a:rPr lang="en-US" sz="2000" dirty="0"/>
              <a:t>, diagnosis, and treatment. </a:t>
            </a:r>
            <a:r>
              <a:rPr lang="en-US" sz="2000" dirty="0" smtClean="0"/>
              <a:t>In </a:t>
            </a:r>
            <a:r>
              <a:rPr lang="en-US" sz="2000" dirty="0"/>
              <a:t>order to improve </a:t>
            </a:r>
            <a:r>
              <a:rPr lang="en-US" sz="2000" dirty="0" smtClean="0"/>
              <a:t>the </a:t>
            </a:r>
            <a:r>
              <a:rPr lang="en-US" sz="2000" dirty="0"/>
              <a:t>coordination of agency research into these conditions and reduce the number of affected men and </a:t>
            </a:r>
            <a:r>
              <a:rPr lang="en-US" sz="2000" dirty="0" smtClean="0"/>
              <a:t>women </a:t>
            </a:r>
            <a:r>
              <a:rPr lang="en-US" sz="2000" dirty="0"/>
              <a:t>through better prevention, diagnosis, and treatment, the Departments of Defense, Veterans </a:t>
            </a:r>
            <a:r>
              <a:rPr lang="en-US" sz="2000" dirty="0" smtClean="0"/>
              <a:t>Affairs, Health </a:t>
            </a:r>
            <a:r>
              <a:rPr lang="en-US" sz="2000" dirty="0"/>
              <a:t>and </a:t>
            </a:r>
            <a:r>
              <a:rPr lang="en-US" sz="2000" dirty="0" smtClean="0"/>
              <a:t>Human Services</a:t>
            </a:r>
            <a:r>
              <a:rPr lang="en-US" sz="2000" dirty="0"/>
              <a:t>, and Education, in coordination with the Office of Science </a:t>
            </a:r>
            <a:r>
              <a:rPr lang="en-US" sz="2000" dirty="0" smtClean="0"/>
              <a:t>and Technology </a:t>
            </a:r>
            <a:r>
              <a:rPr lang="en-US" sz="2000" dirty="0"/>
              <a:t>Policy, shall establish a National Research Action Plan within </a:t>
            </a:r>
            <a:r>
              <a:rPr lang="en-US" sz="2000" dirty="0" smtClean="0"/>
              <a:t>8 months </a:t>
            </a:r>
            <a:r>
              <a:rPr lang="en-US" sz="2000" dirty="0"/>
              <a:t>of the date of this </a:t>
            </a:r>
            <a:r>
              <a:rPr lang="en-US" sz="2000" dirty="0" smtClean="0"/>
              <a:t>order.”</a:t>
            </a:r>
            <a:endParaRPr lang="en-US" sz="2000" dirty="0"/>
          </a:p>
        </p:txBody>
      </p:sp>
      <p:sp>
        <p:nvSpPr>
          <p:cNvPr id="11" name="Slide Number Placeholder 10"/>
          <p:cNvSpPr>
            <a:spLocks noGrp="1"/>
          </p:cNvSpPr>
          <p:nvPr>
            <p:ph type="sldNum" sz="quarter" idx="10"/>
          </p:nvPr>
        </p:nvSpPr>
        <p:spPr/>
        <p:txBody>
          <a:bodyPr/>
          <a:lstStyle/>
          <a:p>
            <a:pPr>
              <a:defRPr/>
            </a:pPr>
            <a:fld id="{C32E41BC-F3C7-4440-964A-79A2B9AB8CF4}" type="slidenum">
              <a:rPr lang="en-US" smtClean="0"/>
              <a:pPr>
                <a:defRPr/>
              </a:pPr>
              <a:t>10</a:t>
            </a:fld>
            <a:endParaRPr lang="en-US" dirty="0"/>
          </a:p>
        </p:txBody>
      </p:sp>
    </p:spTree>
    <p:extLst>
      <p:ext uri="{BB962C8B-B14F-4D97-AF65-F5344CB8AC3E}">
        <p14:creationId xmlns:p14="http://schemas.microsoft.com/office/powerpoint/2010/main" xmlns="" val="2863390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8230" b="14993"/>
          <a:stretch/>
        </p:blipFill>
        <p:spPr bwMode="auto">
          <a:xfrm>
            <a:off x="284678" y="1719143"/>
            <a:ext cx="8574645" cy="42976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0" y="6016823"/>
            <a:ext cx="9144000" cy="261610"/>
          </a:xfrm>
          <a:prstGeom prst="rect">
            <a:avLst/>
          </a:prstGeom>
          <a:ln>
            <a:noFill/>
          </a:ln>
        </p:spPr>
        <p:txBody>
          <a:bodyPr wrap="square">
            <a:spAutoFit/>
          </a:bodyPr>
          <a:lstStyle/>
          <a:p>
            <a:r>
              <a:rPr lang="en-US" sz="1100" dirty="0">
                <a:latin typeface="Arial" panose="020B0604020202020204" pitchFamily="34" charset="0"/>
                <a:cs typeface="Arial" panose="020B0604020202020204" pitchFamily="34" charset="0"/>
              </a:rPr>
              <a:t>Department of Defense, Department of Veterans Affairs, Department of Health and </a:t>
            </a:r>
            <a:r>
              <a:rPr lang="en-US" sz="1100" dirty="0" smtClean="0">
                <a:latin typeface="Arial" panose="020B0604020202020204" pitchFamily="34" charset="0"/>
                <a:cs typeface="Arial" panose="020B0604020202020204" pitchFamily="34" charset="0"/>
              </a:rPr>
              <a:t>Human </a:t>
            </a:r>
            <a:r>
              <a:rPr lang="en-US" sz="1100" dirty="0">
                <a:latin typeface="Arial" panose="020B0604020202020204" pitchFamily="34" charset="0"/>
                <a:cs typeface="Arial" panose="020B0604020202020204" pitchFamily="34" charset="0"/>
              </a:rPr>
              <a:t>Services, Department of </a:t>
            </a:r>
            <a:r>
              <a:rPr lang="en-US" sz="1100" dirty="0" smtClean="0">
                <a:latin typeface="Arial" panose="020B0604020202020204" pitchFamily="34" charset="0"/>
                <a:cs typeface="Arial" panose="020B0604020202020204" pitchFamily="34" charset="0"/>
              </a:rPr>
              <a:t>Education, 2012</a:t>
            </a:r>
            <a:endParaRPr lang="en-US" sz="1100" dirty="0"/>
          </a:p>
        </p:txBody>
      </p:sp>
      <p:sp>
        <p:nvSpPr>
          <p:cNvPr id="3" name="Title 2"/>
          <p:cNvSpPr>
            <a:spLocks noGrp="1"/>
          </p:cNvSpPr>
          <p:nvPr>
            <p:ph type="title"/>
          </p:nvPr>
        </p:nvSpPr>
        <p:spPr/>
        <p:txBody>
          <a:bodyPr/>
          <a:lstStyle/>
          <a:p>
            <a:r>
              <a:rPr lang="en-US" dirty="0" smtClean="0"/>
              <a:t>Executive Order </a:t>
            </a:r>
            <a:r>
              <a:rPr lang="en-US" altLang="en-US" dirty="0">
                <a:solidFill>
                  <a:schemeClr val="bg2"/>
                </a:solidFill>
                <a:cs typeface="Times New Roman" panose="02020603050405020304" pitchFamily="18" charset="0"/>
                <a:sym typeface="Arial" pitchFamily="34" charset="0"/>
              </a:rPr>
              <a:t>13625</a:t>
            </a:r>
            <a:r>
              <a:rPr lang="en-US" altLang="en-US" dirty="0">
                <a:solidFill>
                  <a:srgbClr val="1B3E6D"/>
                </a:solidFill>
                <a:cs typeface="Times New Roman" panose="02020603050405020304" pitchFamily="18" charset="0"/>
                <a:sym typeface="Arial" pitchFamily="34" charset="0"/>
              </a:rPr>
              <a:t> </a:t>
            </a:r>
            <a:r>
              <a:rPr lang="en-US" dirty="0" smtClean="0"/>
              <a:t>Sec. 5: Goals</a:t>
            </a:r>
            <a:endParaRPr lang="en-US" dirty="0"/>
          </a:p>
        </p:txBody>
      </p:sp>
      <p:sp>
        <p:nvSpPr>
          <p:cNvPr id="4" name="Slide Number Placeholder 3"/>
          <p:cNvSpPr>
            <a:spLocks noGrp="1"/>
          </p:cNvSpPr>
          <p:nvPr>
            <p:ph type="sldNum" sz="quarter" idx="10"/>
          </p:nvPr>
        </p:nvSpPr>
        <p:spPr/>
        <p:txBody>
          <a:bodyPr/>
          <a:lstStyle/>
          <a:p>
            <a:pPr>
              <a:defRPr/>
            </a:pPr>
            <a:fld id="{1E1760D5-4C07-408F-A1D5-FBE4E348B26D}" type="slidenum">
              <a:rPr lang="en-US" smtClean="0"/>
              <a:pPr>
                <a:defRPr/>
              </a:pPr>
              <a:t>11</a:t>
            </a:fld>
            <a:endParaRPr lang="en-US" dirty="0"/>
          </a:p>
        </p:txBody>
      </p:sp>
    </p:spTree>
    <p:extLst>
      <p:ext uri="{BB962C8B-B14F-4D97-AF65-F5344CB8AC3E}">
        <p14:creationId xmlns:p14="http://schemas.microsoft.com/office/powerpoint/2010/main" xmlns="" val="3227499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Authors and Active Participants</a:t>
            </a:r>
            <a:endParaRPr lang="en-US" dirty="0"/>
          </a:p>
        </p:txBody>
      </p:sp>
      <p:sp>
        <p:nvSpPr>
          <p:cNvPr id="5" name="Content Placeholder 4"/>
          <p:cNvSpPr>
            <a:spLocks noGrp="1"/>
          </p:cNvSpPr>
          <p:nvPr>
            <p:ph sz="half" idx="1"/>
          </p:nvPr>
        </p:nvSpPr>
        <p:spPr>
          <a:xfrm>
            <a:off x="-533400" y="-1752600"/>
            <a:ext cx="2971800" cy="2667000"/>
          </a:xfrm>
        </p:spPr>
        <p:txBody>
          <a:bodyPr>
            <a:normAutofit/>
          </a:bodyPr>
          <a:lstStyle/>
          <a:p>
            <a:pPr marL="0" indent="0">
              <a:buNone/>
            </a:pPr>
            <a:r>
              <a:rPr lang="en-US" dirty="0" smtClean="0"/>
              <a:t>A</a:t>
            </a:r>
            <a:endParaRPr lang="en-US" dirty="0"/>
          </a:p>
        </p:txBody>
      </p:sp>
      <p:sp>
        <p:nvSpPr>
          <p:cNvPr id="2" name="Slide Number Placeholder 1"/>
          <p:cNvSpPr>
            <a:spLocks noGrp="1"/>
          </p:cNvSpPr>
          <p:nvPr>
            <p:ph type="sldNum" sz="quarter" idx="10"/>
          </p:nvPr>
        </p:nvSpPr>
        <p:spPr/>
        <p:txBody>
          <a:bodyPr/>
          <a:lstStyle/>
          <a:p>
            <a:pPr>
              <a:defRPr/>
            </a:pPr>
            <a:fld id="{61ECAB98-9D83-492E-8368-C7175A3158D5}" type="slidenum">
              <a:rPr lang="en-US" smtClean="0"/>
              <a:pPr>
                <a:defRPr/>
              </a:pPr>
              <a:t>12</a:t>
            </a:fld>
            <a:endParaRPr lang="en-US" dirty="0"/>
          </a:p>
        </p:txBody>
      </p:sp>
      <p:sp>
        <p:nvSpPr>
          <p:cNvPr id="3" name="Rectangle 2"/>
          <p:cNvSpPr/>
          <p:nvPr/>
        </p:nvSpPr>
        <p:spPr>
          <a:xfrm>
            <a:off x="6172200" y="5475982"/>
            <a:ext cx="2194560" cy="830997"/>
          </a:xfrm>
          <a:prstGeom prst="rect">
            <a:avLst/>
          </a:prstGeom>
        </p:spPr>
        <p:txBody>
          <a:bodyPr wrap="square">
            <a:spAutoFit/>
          </a:bodyPr>
          <a:lstStyle/>
          <a:p>
            <a:r>
              <a:rPr lang="en-US" sz="800" dirty="0" smtClean="0">
                <a:latin typeface="Arial" panose="020B0604020202020204" pitchFamily="34" charset="0"/>
                <a:cs typeface="Arial" panose="020B0604020202020204" pitchFamily="34" charset="0"/>
              </a:rPr>
              <a:t>google.com/</a:t>
            </a:r>
            <a:r>
              <a:rPr lang="en-US" sz="800" dirty="0" err="1" smtClean="0">
                <a:latin typeface="Arial" panose="020B0604020202020204" pitchFamily="34" charset="0"/>
                <a:cs typeface="Arial" panose="020B0604020202020204" pitchFamily="34" charset="0"/>
              </a:rPr>
              <a:t>imgres?imgurl</a:t>
            </a:r>
            <a:r>
              <a:rPr lang="en-US" sz="800" dirty="0" smtClean="0">
                <a:latin typeface="Arial" panose="020B0604020202020204" pitchFamily="34" charset="0"/>
                <a:cs typeface="Arial" panose="020B0604020202020204" pitchFamily="34" charset="0"/>
              </a:rPr>
              <a:t>=http</a:t>
            </a:r>
            <a:r>
              <a:rPr lang="en-US" sz="800" dirty="0">
                <a:latin typeface="Arial" panose="020B0604020202020204" pitchFamily="34" charset="0"/>
                <a:cs typeface="Arial" panose="020B0604020202020204" pitchFamily="34" charset="0"/>
              </a:rPr>
              <a:t>://www.elitconsultancy.com/assets/img/ass1.png&amp;imgrefurl=http://www.elitconsultancy.com/&amp;h=500&amp;w=870&amp;tbnid=RDQ9lF3NUX90EM&amp;zoom=1&amp;tbnh=170&amp;tbnw=296&amp;usg=__0pEP6xgLxVVmJ6hHT_u1kdLn9KA=</a:t>
            </a:r>
          </a:p>
        </p:txBody>
      </p:sp>
      <p:graphicFrame>
        <p:nvGraphicFramePr>
          <p:cNvPr id="9" name="Table 8"/>
          <p:cNvGraphicFramePr>
            <a:graphicFrameLocks noGrp="1"/>
          </p:cNvGraphicFramePr>
          <p:nvPr>
            <p:extLst>
              <p:ext uri="{D42A27DB-BD31-4B8C-83A1-F6EECF244321}">
                <p14:modId xmlns:p14="http://schemas.microsoft.com/office/powerpoint/2010/main" xmlns="" val="3427890522"/>
              </p:ext>
            </p:extLst>
          </p:nvPr>
        </p:nvGraphicFramePr>
        <p:xfrm>
          <a:off x="304800" y="1752600"/>
          <a:ext cx="8610600" cy="3596640"/>
        </p:xfrm>
        <a:graphic>
          <a:graphicData uri="http://schemas.openxmlformats.org/drawingml/2006/table">
            <a:tbl>
              <a:tblPr>
                <a:tableStyleId>{5C22544A-7EE6-4342-B048-85BDC9FD1C3A}</a:tableStyleId>
              </a:tblPr>
              <a:tblGrid>
                <a:gridCol w="2870200"/>
                <a:gridCol w="2870200"/>
                <a:gridCol w="2870200"/>
              </a:tblGrid>
              <a:tr h="3124200">
                <a:tc>
                  <a:txBody>
                    <a:bodyPr/>
                    <a:lstStyle/>
                    <a:p>
                      <a:pPr marL="0" indent="0" algn="ctr">
                        <a:buNone/>
                      </a:pPr>
                      <a:r>
                        <a:rPr lang="en-US" b="1" dirty="0" smtClean="0">
                          <a:solidFill>
                            <a:schemeClr val="tx1"/>
                          </a:solidFill>
                        </a:rPr>
                        <a:t>Psychological Health</a:t>
                      </a:r>
                    </a:p>
                    <a:p>
                      <a:pPr marL="0" indent="0" algn="ctr">
                        <a:buNone/>
                      </a:pPr>
                      <a:endParaRPr lang="en-US" b="1" dirty="0" smtClean="0">
                        <a:solidFill>
                          <a:schemeClr val="tx1"/>
                        </a:solidFill>
                      </a:endParaRPr>
                    </a:p>
                    <a:p>
                      <a:r>
                        <a:rPr lang="en-US" sz="1600" b="0" dirty="0" smtClean="0">
                          <a:solidFill>
                            <a:schemeClr val="tx1"/>
                          </a:solidFill>
                        </a:rPr>
                        <a:t>COL (ret.) Carl Castro, USARMY</a:t>
                      </a:r>
                    </a:p>
                    <a:p>
                      <a:r>
                        <a:rPr lang="en-US" sz="1600" b="0" dirty="0" smtClean="0">
                          <a:solidFill>
                            <a:schemeClr val="tx1"/>
                          </a:solidFill>
                        </a:rPr>
                        <a:t>CAPT Carroll Forcino, USN</a:t>
                      </a:r>
                    </a:p>
                    <a:p>
                      <a:r>
                        <a:rPr lang="en-US" sz="1600" b="0" dirty="0" smtClean="0">
                          <a:solidFill>
                            <a:schemeClr val="tx1"/>
                          </a:solidFill>
                        </a:rPr>
                        <a:t>Dr. Theresa Gleason, VA/ORD</a:t>
                      </a:r>
                    </a:p>
                    <a:p>
                      <a:r>
                        <a:rPr lang="en-US" sz="1600" b="0" dirty="0" smtClean="0">
                          <a:solidFill>
                            <a:schemeClr val="tx1"/>
                          </a:solidFill>
                        </a:rPr>
                        <a:t>Dr. Farris Tuma, HHS/NIMH</a:t>
                      </a:r>
                    </a:p>
                    <a:p>
                      <a:r>
                        <a:rPr lang="en-US" sz="1600" b="0" dirty="0" smtClean="0">
                          <a:solidFill>
                            <a:schemeClr val="tx1"/>
                          </a:solidFill>
                        </a:rPr>
                        <a:t>LTC Dennis McGurk, USARMY</a:t>
                      </a:r>
                    </a:p>
                    <a:p>
                      <a:r>
                        <a:rPr lang="en-US" sz="1600" b="0" dirty="0" smtClean="0">
                          <a:solidFill>
                            <a:schemeClr val="tx1"/>
                          </a:solidFill>
                        </a:rPr>
                        <a:t>Dr. Katherine Nassauer, USARMY</a:t>
                      </a:r>
                    </a:p>
                    <a:p>
                      <a:r>
                        <a:rPr lang="en-US" sz="1600" b="0" dirty="0" smtClean="0">
                          <a:solidFill>
                            <a:schemeClr val="tx1"/>
                          </a:solidFill>
                        </a:rPr>
                        <a:t>Dr. Thomas Insel, HHS/NIMH</a:t>
                      </a:r>
                    </a:p>
                    <a:p>
                      <a:r>
                        <a:rPr lang="en-US" sz="1600" b="0" dirty="0" smtClean="0">
                          <a:solidFill>
                            <a:schemeClr val="tx1"/>
                          </a:solidFill>
                        </a:rPr>
                        <a:t>Dr. Susan Borja, HHS/NIMH</a:t>
                      </a:r>
                    </a:p>
                    <a:p>
                      <a:r>
                        <a:rPr lang="en-US" sz="1600" b="0" dirty="0" smtClean="0">
                          <a:solidFill>
                            <a:schemeClr val="tx1"/>
                          </a:solidFill>
                        </a:rPr>
                        <a:t>Dr. Eve Reider, HHS/NID</a:t>
                      </a:r>
                      <a:endParaRPr lang="en-US" sz="1600" b="0" dirty="0">
                        <a:solidFill>
                          <a:schemeClr val="tx1"/>
                        </a:solidFill>
                      </a:endParaRPr>
                    </a:p>
                  </a:txBody>
                  <a:tcPr>
                    <a:noFill/>
                  </a:tcPr>
                </a:tc>
                <a:tc>
                  <a:txBody>
                    <a:bodyPr/>
                    <a:lstStyle/>
                    <a:p>
                      <a:pPr marL="0" indent="0" algn="ctr">
                        <a:buNone/>
                      </a:pPr>
                      <a:r>
                        <a:rPr lang="en-US" b="1" dirty="0" smtClean="0">
                          <a:solidFill>
                            <a:schemeClr val="tx1"/>
                          </a:solidFill>
                        </a:rPr>
                        <a:t>TBI</a:t>
                      </a:r>
                    </a:p>
                    <a:p>
                      <a:pPr marL="0" indent="0" algn="ctr">
                        <a:buNone/>
                      </a:pPr>
                      <a:endParaRPr lang="en-US" b="1" dirty="0" smtClean="0">
                        <a:solidFill>
                          <a:schemeClr val="tx1"/>
                        </a:solidFill>
                      </a:endParaRPr>
                    </a:p>
                    <a:p>
                      <a:r>
                        <a:rPr lang="en-US" sz="1600" b="0" dirty="0" smtClean="0">
                          <a:solidFill>
                            <a:schemeClr val="tx1"/>
                          </a:solidFill>
                        </a:rPr>
                        <a:t>COL Dallas Hack, USARMY</a:t>
                      </a:r>
                    </a:p>
                    <a:p>
                      <a:r>
                        <a:rPr lang="en-US" sz="1600" b="0" dirty="0" smtClean="0">
                          <a:solidFill>
                            <a:schemeClr val="tx1"/>
                          </a:solidFill>
                        </a:rPr>
                        <a:t>Dr. Kenneth Curley, USARMY</a:t>
                      </a:r>
                    </a:p>
                    <a:p>
                      <a:r>
                        <a:rPr lang="en-US" sz="1600" b="0" dirty="0" smtClean="0">
                          <a:solidFill>
                            <a:schemeClr val="tx1"/>
                          </a:solidFill>
                        </a:rPr>
                        <a:t>COL Wanda Salzer, USARMY</a:t>
                      </a:r>
                    </a:p>
                    <a:p>
                      <a:r>
                        <a:rPr lang="en-US" sz="1600" b="0" dirty="0" smtClean="0">
                          <a:solidFill>
                            <a:schemeClr val="tx1"/>
                          </a:solidFill>
                        </a:rPr>
                        <a:t>Dr. Walter Koroshetz, HHS/NINDS</a:t>
                      </a:r>
                    </a:p>
                    <a:p>
                      <a:r>
                        <a:rPr lang="en-US" sz="1600" b="0" dirty="0" smtClean="0">
                          <a:solidFill>
                            <a:schemeClr val="tx1"/>
                          </a:solidFill>
                        </a:rPr>
                        <a:t>Dr. Ramona Hicks, HHS/NINDS</a:t>
                      </a:r>
                    </a:p>
                    <a:p>
                      <a:r>
                        <a:rPr lang="en-US" sz="1600" b="0" dirty="0" smtClean="0">
                          <a:solidFill>
                            <a:schemeClr val="tx1"/>
                          </a:solidFill>
                        </a:rPr>
                        <a:t>Dr. Cate Miller, ED/NIDRR</a:t>
                      </a:r>
                    </a:p>
                    <a:p>
                      <a:r>
                        <a:rPr lang="en-US" sz="1600" b="0" dirty="0" smtClean="0">
                          <a:solidFill>
                            <a:schemeClr val="tx1"/>
                          </a:solidFill>
                        </a:rPr>
                        <a:t>Dr. Stuart Hoffman, VA/ORD</a:t>
                      </a:r>
                    </a:p>
                    <a:p>
                      <a:r>
                        <a:rPr lang="en-US" sz="1600" b="0" dirty="0" smtClean="0">
                          <a:solidFill>
                            <a:schemeClr val="tx1"/>
                          </a:solidFill>
                        </a:rPr>
                        <a:t>Dr. Shirley Groer, VA/ORD</a:t>
                      </a:r>
                    </a:p>
                    <a:p>
                      <a:r>
                        <a:rPr lang="en-US" sz="1600" b="0" dirty="0" smtClean="0">
                          <a:solidFill>
                            <a:schemeClr val="tx1"/>
                          </a:solidFill>
                        </a:rPr>
                        <a:t>Dr. Robert O’Brien, VA/ORD</a:t>
                      </a:r>
                    </a:p>
                    <a:p>
                      <a:r>
                        <a:rPr lang="en-US" sz="1600" b="0" dirty="0" smtClean="0">
                          <a:solidFill>
                            <a:schemeClr val="tx1"/>
                          </a:solidFill>
                        </a:rPr>
                        <a:t>Dr. Arlene Greenspan, HHS/CDC</a:t>
                      </a:r>
                    </a:p>
                    <a:p>
                      <a:endParaRPr lang="en-US" dirty="0"/>
                    </a:p>
                  </a:txBody>
                  <a:tcPr>
                    <a:noFill/>
                  </a:tcPr>
                </a:tc>
                <a:tc>
                  <a:txBody>
                    <a:bodyPr/>
                    <a:lstStyle/>
                    <a:p>
                      <a:pPr algn="ctr"/>
                      <a:r>
                        <a:rPr lang="en-US" sz="1800" b="1" dirty="0" smtClean="0">
                          <a:solidFill>
                            <a:schemeClr val="tx1"/>
                          </a:solidFill>
                        </a:rPr>
                        <a:t>Leadership </a:t>
                      </a:r>
                    </a:p>
                    <a:p>
                      <a:endParaRPr lang="en-US" sz="1800" b="0" dirty="0" smtClean="0">
                        <a:solidFill>
                          <a:schemeClr val="tx1"/>
                        </a:solidFill>
                      </a:endParaRPr>
                    </a:p>
                    <a:p>
                      <a:r>
                        <a:rPr lang="en-US" sz="1600" b="0" dirty="0" smtClean="0">
                          <a:solidFill>
                            <a:schemeClr val="tx1"/>
                          </a:solidFill>
                        </a:rPr>
                        <a:t>Dr. Michael Stebbins, OSTP</a:t>
                      </a:r>
                    </a:p>
                    <a:p>
                      <a:r>
                        <a:rPr lang="en-US" sz="1600" b="0" dirty="0" smtClean="0">
                          <a:solidFill>
                            <a:schemeClr val="tx1"/>
                          </a:solidFill>
                        </a:rPr>
                        <a:t>Dr. Philip Rubin, OSTP</a:t>
                      </a:r>
                    </a:p>
                    <a:p>
                      <a:r>
                        <a:rPr lang="en-US" sz="1600" b="0" dirty="0" smtClean="0">
                          <a:solidFill>
                            <a:schemeClr val="tx1"/>
                          </a:solidFill>
                        </a:rPr>
                        <a:t>Dr. Timothy O’Leary, VA/ORD</a:t>
                      </a:r>
                    </a:p>
                    <a:p>
                      <a:r>
                        <a:rPr lang="en-US" sz="1600" b="0" dirty="0" smtClean="0">
                          <a:solidFill>
                            <a:schemeClr val="tx1"/>
                          </a:solidFill>
                        </a:rPr>
                        <a:t>Dr. Terry Rauch, DoD</a:t>
                      </a:r>
                    </a:p>
                    <a:p>
                      <a:r>
                        <a:rPr lang="en-US" sz="1600" b="0" dirty="0" smtClean="0">
                          <a:solidFill>
                            <a:schemeClr val="tx1"/>
                          </a:solidFill>
                        </a:rPr>
                        <a:t>Dr. Kelley Brix, DoD</a:t>
                      </a:r>
                    </a:p>
                    <a:p>
                      <a:r>
                        <a:rPr lang="en-US" sz="1600" b="0" dirty="0" smtClean="0">
                          <a:solidFill>
                            <a:schemeClr val="tx1"/>
                          </a:solidFill>
                        </a:rPr>
                        <a:t>Dr. Robert Jaeger, VA/ORD</a:t>
                      </a:r>
                    </a:p>
                    <a:p>
                      <a:r>
                        <a:rPr lang="en-US" sz="1600" b="0" dirty="0" smtClean="0">
                          <a:solidFill>
                            <a:schemeClr val="tx1"/>
                          </a:solidFill>
                        </a:rPr>
                        <a:t>Ruth Brannon, ED/NIDRR</a:t>
                      </a:r>
                    </a:p>
                    <a:p>
                      <a:endParaRPr lang="en-US" dirty="0"/>
                    </a:p>
                  </a:txBody>
                  <a:tcPr>
                    <a:noFill/>
                  </a:tcPr>
                </a:tc>
              </a:tr>
            </a:tbl>
          </a:graphicData>
        </a:graphic>
      </p:graphicFrame>
      <p:pic>
        <p:nvPicPr>
          <p:cNvPr id="8" name="Picture 2" descr="https://encrypted-tbn0.gstatic.com/images?q=tbn:ANd9GcTxO8sNTBB1kOQy-jELWSUnXMUEuEb26_BxS3al_L5JttDGYRlo"/>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53" t="8979" r="5306" b="17551"/>
          <a:stretch/>
        </p:blipFill>
        <p:spPr bwMode="auto">
          <a:xfrm>
            <a:off x="6172200" y="4114800"/>
            <a:ext cx="2194560" cy="137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1053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4870"/>
          <a:stretch/>
        </p:blipFill>
        <p:spPr bwMode="auto">
          <a:xfrm>
            <a:off x="0" y="0"/>
            <a:ext cx="9144000" cy="624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C32E41BC-F3C7-4440-964A-79A2B9AB8CF4}" type="slidenum">
              <a:rPr lang="en-US" smtClean="0"/>
              <a:pPr>
                <a:defRPr/>
              </a:pPr>
              <a:t>13</a:t>
            </a:fld>
            <a:endParaRPr lang="en-US" dirty="0"/>
          </a:p>
        </p:txBody>
      </p:sp>
      <p:sp>
        <p:nvSpPr>
          <p:cNvPr id="6" name="TextBox 5"/>
          <p:cNvSpPr txBox="1"/>
          <p:nvPr/>
        </p:nvSpPr>
        <p:spPr>
          <a:xfrm>
            <a:off x="3527534" y="3581400"/>
            <a:ext cx="2460734" cy="33855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whitehouse.gov/sites/default/files/uploads/nrap_for_eo_on_mental_health_august_2013.pdf</a:t>
            </a:r>
            <a:endParaRPr lang="en-US" sz="800" dirty="0">
              <a:latin typeface="Arial" panose="020B0604020202020204" pitchFamily="34" charset="0"/>
              <a:cs typeface="Arial" panose="020B0604020202020204" pitchFamily="34" charset="0"/>
            </a:endParaRPr>
          </a:p>
        </p:txBody>
      </p:sp>
      <p:sp>
        <p:nvSpPr>
          <p:cNvPr id="7" name="TextBox 6"/>
          <p:cNvSpPr txBox="1"/>
          <p:nvPr/>
        </p:nvSpPr>
        <p:spPr>
          <a:xfrm>
            <a:off x="4724400" y="2743200"/>
            <a:ext cx="335280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craighospital.org/repository/image/Research/NDSCLogo.jpg</a:t>
            </a:r>
            <a:endParaRPr lang="en-US" sz="800" dirty="0">
              <a:latin typeface="Arial" panose="020B0604020202020204" pitchFamily="34" charset="0"/>
              <a:cs typeface="Arial" panose="020B0604020202020204" pitchFamily="34" charset="0"/>
            </a:endParaRPr>
          </a:p>
        </p:txBody>
      </p:sp>
      <p:sp>
        <p:nvSpPr>
          <p:cNvPr id="8" name="TextBox 7"/>
          <p:cNvSpPr txBox="1"/>
          <p:nvPr/>
        </p:nvSpPr>
        <p:spPr>
          <a:xfrm>
            <a:off x="5867400" y="6096000"/>
            <a:ext cx="2667000"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lcweb.loc.gov/</a:t>
            </a:r>
            <a:r>
              <a:rPr lang="en-US" sz="800" dirty="0" err="1" smtClean="0">
                <a:latin typeface="Arial" panose="020B0604020202020204" pitchFamily="34" charset="0"/>
                <a:cs typeface="Arial" panose="020B0604020202020204" pitchFamily="34" charset="0"/>
              </a:rPr>
              <a:t>loc</a:t>
            </a:r>
            <a:r>
              <a:rPr lang="en-US" sz="800" dirty="0" smtClean="0">
                <a:latin typeface="Arial" panose="020B0604020202020204" pitchFamily="34" charset="0"/>
                <a:cs typeface="Arial" panose="020B0604020202020204" pitchFamily="34" charset="0"/>
              </a:rPr>
              <a:t>/brain/images/doblogo2.gif</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13654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 b="6818"/>
          <a:stretch/>
        </p:blipFill>
        <p:spPr bwMode="auto">
          <a:xfrm>
            <a:off x="0" y="0"/>
            <a:ext cx="9152192" cy="586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C32E41BC-F3C7-4440-964A-79A2B9AB8CF4}" type="slidenum">
              <a:rPr lang="en-US" smtClean="0"/>
              <a:pPr>
                <a:defRPr/>
              </a:pPr>
              <a:t>14</a:t>
            </a:fld>
            <a:endParaRPr lang="en-US" dirty="0"/>
          </a:p>
        </p:txBody>
      </p:sp>
      <p:sp>
        <p:nvSpPr>
          <p:cNvPr id="5" name="TextBox 4"/>
          <p:cNvSpPr txBox="1"/>
          <p:nvPr/>
        </p:nvSpPr>
        <p:spPr>
          <a:xfrm>
            <a:off x="5562600" y="6324600"/>
            <a:ext cx="2538515"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Table courtesy of Dr. Hoffman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66028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r>
              <a:rPr lang="en-US" sz="2400" dirty="0" smtClean="0"/>
              <a:t>Current Treatment Research in: Post-Acute Therapies</a:t>
            </a:r>
            <a:endParaRPr lang="en-US" sz="2400" dirty="0"/>
          </a:p>
        </p:txBody>
      </p:sp>
      <p:grpSp>
        <p:nvGrpSpPr>
          <p:cNvPr id="2" name="Group 1"/>
          <p:cNvGrpSpPr/>
          <p:nvPr/>
        </p:nvGrpSpPr>
        <p:grpSpPr>
          <a:xfrm>
            <a:off x="-533400" y="1524000"/>
            <a:ext cx="9412898" cy="4553389"/>
            <a:chOff x="146262" y="1028903"/>
            <a:chExt cx="8803298" cy="5461474"/>
          </a:xfrm>
        </p:grpSpPr>
        <p:grpSp>
          <p:nvGrpSpPr>
            <p:cNvPr id="29" name="Group 28"/>
            <p:cNvGrpSpPr/>
            <p:nvPr/>
          </p:nvGrpSpPr>
          <p:grpSpPr>
            <a:xfrm>
              <a:off x="146262" y="1185525"/>
              <a:ext cx="8803298" cy="5304852"/>
              <a:chOff x="0" y="839250"/>
              <a:chExt cx="9144635" cy="5510540"/>
            </a:xfrm>
          </p:grpSpPr>
          <p:pic>
            <p:nvPicPr>
              <p:cNvPr id="3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06" t="-2670" r="13670" b="13960"/>
              <a:stretch/>
            </p:blipFill>
            <p:spPr bwMode="auto">
              <a:xfrm>
                <a:off x="527537" y="839250"/>
                <a:ext cx="850392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7" name="Text Placeholder 579"/>
              <p:cNvSpPr txBox="1">
                <a:spLocks/>
              </p:cNvSpPr>
              <p:nvPr/>
            </p:nvSpPr>
            <p:spPr>
              <a:xfrm>
                <a:off x="637147" y="2828925"/>
                <a:ext cx="177165" cy="2218055"/>
              </a:xfrm>
              <a:prstGeom prst="rect">
                <a:avLst/>
              </a:prstGeom>
              <a:noFill/>
              <a:ln w="0" cmpd="sng">
                <a:noFill/>
                <a:prstDash val="solid"/>
              </a:ln>
            </p:spPr>
            <p:txBody>
              <a:bodyPr vert="vert270" lIns="0" tIns="0" rIns="0" bIns="0" rtlCol="0" anchor="t">
                <a:normAutofit fontScale="95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00"/>
                  </a:lnSpc>
                </a:pPr>
                <a:r>
                  <a:rPr lang="en-US" sz="1100" b="1" spc="-95" dirty="0" smtClean="0">
                    <a:solidFill>
                      <a:srgbClr val="703E6A"/>
                    </a:solidFill>
                  </a:rPr>
                  <a:t>[Protein Biomarker] blood </a:t>
                </a:r>
                <a:endParaRPr lang="en-US" sz="1100" b="1" spc="-95" dirty="0">
                  <a:solidFill>
                    <a:srgbClr val="703E6A"/>
                  </a:solidFill>
                </a:endParaRPr>
              </a:p>
            </p:txBody>
          </p:sp>
          <p:sp>
            <p:nvSpPr>
              <p:cNvPr id="38" name="Text Placeholder 580"/>
              <p:cNvSpPr txBox="1">
                <a:spLocks/>
              </p:cNvSpPr>
              <p:nvPr/>
            </p:nvSpPr>
            <p:spPr>
              <a:xfrm>
                <a:off x="927748" y="1802130"/>
                <a:ext cx="478790" cy="269239"/>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999"/>
                  </a:lnSpc>
                </a:pPr>
                <a:r>
                  <a:rPr lang="en-US" sz="1200" b="1" spc="-70" dirty="0" smtClean="0">
                    <a:solidFill>
                      <a:srgbClr val="FF0000"/>
                    </a:solidFill>
                    <a:latin typeface="Calibri" panose="22635452340000000000" pitchFamily="1"/>
                  </a:rPr>
                  <a:t>Injury </a:t>
                </a:r>
                <a:endParaRPr lang="en-US" sz="1200" b="1" spc="-70" dirty="0">
                  <a:solidFill>
                    <a:srgbClr val="FF0000"/>
                  </a:solidFill>
                  <a:latin typeface="Calibri" panose="22635452340000000000" pitchFamily="1"/>
                </a:endParaRPr>
              </a:p>
            </p:txBody>
          </p:sp>
          <p:sp>
            <p:nvSpPr>
              <p:cNvPr id="39" name="Text Placeholder 581"/>
              <p:cNvSpPr txBox="1">
                <a:spLocks/>
              </p:cNvSpPr>
              <p:nvPr/>
            </p:nvSpPr>
            <p:spPr>
              <a:xfrm>
                <a:off x="1499870" y="2790190"/>
                <a:ext cx="1066800" cy="269240"/>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999"/>
                  </a:lnSpc>
                </a:pPr>
                <a:r>
                  <a:rPr lang="en-US" sz="1400" spc="-60" dirty="0" smtClean="0">
                    <a:solidFill>
                      <a:srgbClr val="FF0000"/>
                    </a:solidFill>
                    <a:latin typeface="Calibri" panose="22635452340000000000" pitchFamily="1"/>
                  </a:rPr>
                  <a:t>Axonal injury </a:t>
                </a:r>
                <a:endParaRPr lang="en-US" sz="1400" spc="-60" dirty="0">
                  <a:solidFill>
                    <a:srgbClr val="FF0000"/>
                  </a:solidFill>
                  <a:latin typeface="Calibri" panose="22635452340000000000" pitchFamily="1"/>
                </a:endParaRPr>
              </a:p>
            </p:txBody>
          </p:sp>
          <p:sp>
            <p:nvSpPr>
              <p:cNvPr id="40" name="Text Placeholder 583"/>
              <p:cNvSpPr txBox="1">
                <a:spLocks/>
              </p:cNvSpPr>
              <p:nvPr/>
            </p:nvSpPr>
            <p:spPr>
              <a:xfrm>
                <a:off x="2270760" y="2560035"/>
                <a:ext cx="1130935" cy="239395"/>
              </a:xfrm>
              <a:prstGeom prst="rect">
                <a:avLst/>
              </a:prstGeom>
              <a:noFill/>
              <a:ln w="0" cmpd="sng">
                <a:noFill/>
                <a:prstDash val="solid"/>
              </a:ln>
            </p:spPr>
            <p:txBody>
              <a:bodyPr vert="horz" lIns="0" tIns="0" rIns="0" bIns="0" rtlCol="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2159"/>
                  </a:lnSpc>
                </a:pPr>
                <a:r>
                  <a:rPr lang="en-US" sz="1400" b="1" spc="-95" dirty="0" smtClean="0">
                    <a:solidFill>
                      <a:srgbClr val="94B6D2">
                        <a:lumMod val="75000"/>
                      </a:srgbClr>
                    </a:solidFill>
                    <a:latin typeface="Calibri" panose="22635452340000000000" pitchFamily="1"/>
                  </a:rPr>
                  <a:t>Inflammation  </a:t>
                </a:r>
                <a:endParaRPr lang="en-US" sz="1400" b="1" spc="-95" dirty="0">
                  <a:solidFill>
                    <a:srgbClr val="94B6D2">
                      <a:lumMod val="75000"/>
                    </a:srgbClr>
                  </a:solidFill>
                  <a:latin typeface="Calibri" panose="22635452340000000000" pitchFamily="1"/>
                </a:endParaRPr>
              </a:p>
            </p:txBody>
          </p:sp>
          <p:sp>
            <p:nvSpPr>
              <p:cNvPr id="41" name="Text Placeholder 584"/>
              <p:cNvSpPr txBox="1">
                <a:spLocks/>
              </p:cNvSpPr>
              <p:nvPr/>
            </p:nvSpPr>
            <p:spPr>
              <a:xfrm>
                <a:off x="3139440" y="3164840"/>
                <a:ext cx="835025" cy="268605"/>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6559"/>
                  </a:lnSpc>
                </a:pPr>
                <a:r>
                  <a:rPr lang="en-US" sz="1200" b="1" spc="-40" dirty="0" smtClean="0">
                    <a:solidFill>
                      <a:srgbClr val="003399"/>
                    </a:solidFill>
                    <a:latin typeface="Calibri" panose="22635452340000000000" pitchFamily="1"/>
                  </a:rPr>
                  <a:t>Apoptosis </a:t>
                </a:r>
                <a:endParaRPr lang="en-US" sz="1200" b="1" spc="-40" dirty="0">
                  <a:solidFill>
                    <a:srgbClr val="003399"/>
                  </a:solidFill>
                  <a:latin typeface="Calibri" panose="22635452340000000000" pitchFamily="1"/>
                </a:endParaRPr>
              </a:p>
            </p:txBody>
          </p:sp>
          <p:sp>
            <p:nvSpPr>
              <p:cNvPr id="42" name="Text Placeholder 587"/>
              <p:cNvSpPr txBox="1">
                <a:spLocks/>
              </p:cNvSpPr>
              <p:nvPr/>
            </p:nvSpPr>
            <p:spPr>
              <a:xfrm>
                <a:off x="4001770" y="3582035"/>
                <a:ext cx="1213485" cy="272415"/>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999"/>
                  </a:lnSpc>
                </a:pPr>
                <a:r>
                  <a:rPr lang="en-US" sz="1400" b="1" spc="-75" dirty="0" smtClean="0">
                    <a:solidFill>
                      <a:srgbClr val="5C5C5D"/>
                    </a:solidFill>
                    <a:latin typeface="Calibri" panose="22635452340000000000" pitchFamily="1"/>
                  </a:rPr>
                  <a:t>Demyelination </a:t>
                </a:r>
                <a:endParaRPr lang="en-US" sz="1400" b="1" spc="-75" dirty="0">
                  <a:solidFill>
                    <a:srgbClr val="5C5C5D"/>
                  </a:solidFill>
                  <a:latin typeface="Calibri" panose="22635452340000000000" pitchFamily="1"/>
                </a:endParaRPr>
              </a:p>
            </p:txBody>
          </p:sp>
          <p:sp>
            <p:nvSpPr>
              <p:cNvPr id="43" name="Text Placeholder 588"/>
              <p:cNvSpPr txBox="1">
                <a:spLocks/>
              </p:cNvSpPr>
              <p:nvPr/>
            </p:nvSpPr>
            <p:spPr>
              <a:xfrm>
                <a:off x="4666615" y="4173855"/>
                <a:ext cx="993775" cy="272415"/>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999"/>
                  </a:lnSpc>
                </a:pPr>
                <a:r>
                  <a:rPr lang="en-US" sz="1400" b="1" spc="-100" dirty="0" smtClean="0">
                    <a:solidFill>
                      <a:srgbClr val="006FC0"/>
                    </a:solidFill>
                    <a:latin typeface="Calibri" panose="22635452340000000000" pitchFamily="1"/>
                  </a:rPr>
                  <a:t>Microgliosis </a:t>
                </a:r>
                <a:endParaRPr lang="en-US" sz="1400" b="1" spc="-100" dirty="0">
                  <a:solidFill>
                    <a:srgbClr val="006FC0"/>
                  </a:solidFill>
                  <a:latin typeface="Calibri" panose="22635452340000000000" pitchFamily="1"/>
                </a:endParaRPr>
              </a:p>
            </p:txBody>
          </p:sp>
          <p:sp>
            <p:nvSpPr>
              <p:cNvPr id="44" name="Text Placeholder 589"/>
              <p:cNvSpPr txBox="1">
                <a:spLocks/>
              </p:cNvSpPr>
              <p:nvPr/>
            </p:nvSpPr>
            <p:spPr>
              <a:xfrm>
                <a:off x="5309870" y="3284220"/>
                <a:ext cx="1593850" cy="266700"/>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999"/>
                  </a:lnSpc>
                </a:pPr>
                <a:r>
                  <a:rPr lang="en-US" sz="1400" b="1" spc="-70" dirty="0" smtClean="0">
                    <a:solidFill>
                      <a:srgbClr val="00AF50"/>
                    </a:solidFill>
                    <a:latin typeface="Calibri" panose="22635452340000000000" pitchFamily="1"/>
                  </a:rPr>
                  <a:t>Neuroregeneration</a:t>
                </a:r>
                <a:r>
                  <a:rPr lang="en-US" sz="200" b="1" spc="-70" dirty="0" smtClean="0">
                    <a:solidFill>
                      <a:srgbClr val="703E6A"/>
                    </a:solidFill>
                    <a:latin typeface="Calibri" panose="22635452340000000000" pitchFamily="1"/>
                  </a:rPr>
                  <a:t>  </a:t>
                </a:r>
                <a:endParaRPr lang="en-US" sz="200" b="1" spc="-70" dirty="0">
                  <a:solidFill>
                    <a:srgbClr val="703E6A"/>
                  </a:solidFill>
                  <a:latin typeface="Calibri" panose="22635452340000000000" pitchFamily="1"/>
                </a:endParaRPr>
              </a:p>
            </p:txBody>
          </p:sp>
          <p:sp>
            <p:nvSpPr>
              <p:cNvPr id="45" name="Text Placeholder 593"/>
              <p:cNvSpPr txBox="1">
                <a:spLocks/>
              </p:cNvSpPr>
              <p:nvPr/>
            </p:nvSpPr>
            <p:spPr>
              <a:xfrm>
                <a:off x="0" y="5681980"/>
                <a:ext cx="9144000" cy="532765"/>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51560" indent="0" defTabSz="862013">
                  <a:lnSpc>
                    <a:spcPct val="105599"/>
                  </a:lnSpc>
                  <a:spcAft>
                    <a:spcPts val="1955"/>
                  </a:spcAft>
                  <a:tabLst>
                    <a:tab pos="2446020" algn="l"/>
                    <a:tab pos="4137660" algn="l"/>
                    <a:tab pos="7220585" algn="r"/>
                  </a:tabLst>
                </a:pPr>
                <a:r>
                  <a:rPr lang="en-US" sz="1200" b="1" dirty="0" smtClean="0">
                    <a:solidFill>
                      <a:srgbClr val="703E6A"/>
                    </a:solidFill>
                    <a:latin typeface="Calibri" panose="22635452340000000000" pitchFamily="1"/>
                  </a:rPr>
                  <a:t>Min Hr 	</a:t>
                </a:r>
                <a:r>
                  <a:rPr lang="en-US" sz="1200" b="1" spc="-220" dirty="0" smtClean="0">
                    <a:solidFill>
                      <a:srgbClr val="703E6A"/>
                    </a:solidFill>
                    <a:latin typeface="Calibri" panose="22635452340000000000" pitchFamily="1"/>
                  </a:rPr>
                  <a:t>Days 	</a:t>
                </a:r>
                <a:r>
                  <a:rPr lang="en-US" sz="1200" b="1" spc="-140" dirty="0" smtClean="0">
                    <a:solidFill>
                      <a:srgbClr val="703E6A"/>
                    </a:solidFill>
                    <a:latin typeface="Calibri" panose="22635452340000000000" pitchFamily="1"/>
                  </a:rPr>
                  <a:t>Weeks 	</a:t>
                </a:r>
                <a:r>
                  <a:rPr lang="en-US" sz="1200" b="1" dirty="0" smtClean="0">
                    <a:solidFill>
                      <a:srgbClr val="703E6A"/>
                    </a:solidFill>
                    <a:latin typeface="Calibri" panose="22635452340000000000" pitchFamily="1"/>
                  </a:rPr>
                  <a:t>Months 	Years→ </a:t>
                </a:r>
                <a:endParaRPr lang="en-US" sz="1200" b="1" dirty="0">
                  <a:solidFill>
                    <a:srgbClr val="703E6A"/>
                  </a:solidFill>
                  <a:latin typeface="Calibri" panose="22635452340000000000" pitchFamily="1"/>
                </a:endParaRPr>
              </a:p>
            </p:txBody>
          </p:sp>
          <p:sp>
            <p:nvSpPr>
              <p:cNvPr id="46" name="Text Placeholder 582"/>
              <p:cNvSpPr txBox="1">
                <a:spLocks/>
              </p:cNvSpPr>
              <p:nvPr/>
            </p:nvSpPr>
            <p:spPr>
              <a:xfrm>
                <a:off x="1828800" y="1547495"/>
                <a:ext cx="1600200" cy="479425"/>
              </a:xfrm>
              <a:prstGeom prst="rect">
                <a:avLst/>
              </a:prstGeom>
              <a:noFill/>
              <a:ln w="0" cmpd="sng">
                <a:noFill/>
                <a:prstDash val="solid"/>
              </a:ln>
            </p:spPr>
            <p:txBody>
              <a:bodyPr vert="horz" lIns="0" tIns="0" rIns="0" bIns="0" rtlCol="0" anchor="t">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pPr>
                <a:r>
                  <a:rPr lang="en-US" sz="200" b="1" spc="-70" dirty="0" smtClean="0">
                    <a:solidFill>
                      <a:srgbClr val="775F55">
                        <a:lumMod val="60000"/>
                        <a:lumOff val="40000"/>
                      </a:srgbClr>
                    </a:solidFill>
                    <a:latin typeface="Calibri" panose="22635452340000000000" pitchFamily="1"/>
                  </a:rPr>
                  <a:t>Excitotoxic damage </a:t>
                </a:r>
                <a:r>
                  <a:rPr lang="en-US" sz="300" dirty="0" smtClean="0">
                    <a:solidFill>
                      <a:srgbClr val="775F55">
                        <a:lumMod val="60000"/>
                        <a:lumOff val="40000"/>
                      </a:srgbClr>
                    </a:solidFill>
                  </a:rPr>
                  <a:t/>
                </a:r>
                <a:br>
                  <a:rPr lang="en-US" sz="300" dirty="0" smtClean="0">
                    <a:solidFill>
                      <a:srgbClr val="775F55">
                        <a:lumMod val="60000"/>
                        <a:lumOff val="40000"/>
                      </a:srgbClr>
                    </a:solidFill>
                  </a:rPr>
                </a:br>
                <a:r>
                  <a:rPr lang="en-US" sz="200" b="1" spc="-50" dirty="0" smtClean="0">
                    <a:solidFill>
                      <a:srgbClr val="775F55">
                        <a:lumMod val="60000"/>
                        <a:lumOff val="40000"/>
                      </a:srgbClr>
                    </a:solidFill>
                    <a:latin typeface="Calibri" panose="22635452340000000000" pitchFamily="1"/>
                  </a:rPr>
                  <a:t>Oxidative stress  </a:t>
                </a:r>
                <a:endParaRPr lang="en-US" sz="200" b="1" spc="-50" dirty="0">
                  <a:solidFill>
                    <a:srgbClr val="775F55">
                      <a:lumMod val="60000"/>
                      <a:lumOff val="40000"/>
                    </a:srgbClr>
                  </a:solidFill>
                  <a:latin typeface="Calibri" panose="22635452340000000000" pitchFamily="1"/>
                </a:endParaRPr>
              </a:p>
            </p:txBody>
          </p:sp>
          <p:sp>
            <p:nvSpPr>
              <p:cNvPr id="47" name="Text Placeholder 589"/>
              <p:cNvSpPr txBox="1">
                <a:spLocks/>
              </p:cNvSpPr>
              <p:nvPr/>
            </p:nvSpPr>
            <p:spPr>
              <a:xfrm>
                <a:off x="7275830" y="3169920"/>
                <a:ext cx="1593850" cy="266700"/>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999"/>
                  </a:lnSpc>
                </a:pPr>
                <a:r>
                  <a:rPr lang="en-US" sz="1400" b="1" u="sng" spc="-70" dirty="0" smtClean="0">
                    <a:solidFill>
                      <a:srgbClr val="968C8C">
                        <a:lumMod val="75000"/>
                      </a:srgbClr>
                    </a:solidFill>
                    <a:latin typeface="Calibri" panose="22635452340000000000" pitchFamily="1"/>
                  </a:rPr>
                  <a:t>Neurodegeneration?</a:t>
                </a:r>
                <a:r>
                  <a:rPr lang="en-US" sz="200" b="1" spc="-70" dirty="0" smtClean="0">
                    <a:solidFill>
                      <a:srgbClr val="968C8C">
                        <a:lumMod val="75000"/>
                      </a:srgbClr>
                    </a:solidFill>
                    <a:latin typeface="Calibri" panose="22635452340000000000" pitchFamily="1"/>
                  </a:rPr>
                  <a:t>  </a:t>
                </a:r>
                <a:endParaRPr lang="en-US" sz="200" b="1" spc="-70" dirty="0">
                  <a:solidFill>
                    <a:srgbClr val="968C8C">
                      <a:lumMod val="75000"/>
                    </a:srgbClr>
                  </a:solidFill>
                  <a:latin typeface="Calibri" panose="22635452340000000000" pitchFamily="1"/>
                </a:endParaRPr>
              </a:p>
            </p:txBody>
          </p:sp>
          <p:sp>
            <p:nvSpPr>
              <p:cNvPr id="48" name="TextBox 47"/>
              <p:cNvSpPr txBox="1"/>
              <p:nvPr/>
            </p:nvSpPr>
            <p:spPr>
              <a:xfrm>
                <a:off x="76835" y="6030079"/>
                <a:ext cx="9067800" cy="319711"/>
              </a:xfrm>
              <a:prstGeom prst="rect">
                <a:avLst/>
              </a:prstGeom>
              <a:noFill/>
            </p:spPr>
            <p:txBody>
              <a:bodyPr wrap="square" rtlCol="0">
                <a:spAutoFit/>
              </a:bodyPr>
              <a:lstStyle/>
              <a:p>
                <a:pPr defTabSz="682625"/>
                <a:r>
                  <a:rPr lang="en-US" sz="1400" dirty="0" smtClean="0">
                    <a:solidFill>
                      <a:srgbClr val="00B050"/>
                    </a:solidFill>
                  </a:rPr>
                  <a:t>	Consciousness       Cognitive/Behavioral/Sensory  Deficits		Reintegration         Dementia?</a:t>
                </a:r>
                <a:endParaRPr lang="en-US" sz="1400" dirty="0">
                  <a:solidFill>
                    <a:srgbClr val="00B050"/>
                  </a:solidFill>
                </a:endParaRPr>
              </a:p>
            </p:txBody>
          </p:sp>
        </p:grpSp>
        <p:sp>
          <p:nvSpPr>
            <p:cNvPr id="50" name="Text Placeholder 582"/>
            <p:cNvSpPr txBox="1">
              <a:spLocks/>
            </p:cNvSpPr>
            <p:nvPr/>
          </p:nvSpPr>
          <p:spPr>
            <a:xfrm>
              <a:off x="1786760" y="1859125"/>
              <a:ext cx="1600200" cy="479425"/>
            </a:xfrm>
            <a:prstGeom prst="rect">
              <a:avLst/>
            </a:prstGeom>
            <a:noFill/>
            <a:ln w="0" cmpd="sng">
              <a:noFill/>
              <a:prstDash val="solid"/>
            </a:ln>
          </p:spPr>
          <p:txBody>
            <a:bodyPr vert="horz" lIns="0" tIns="0" rIns="0" bIns="0" rtlCol="0" anchor="t">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pPr>
              <a:r>
                <a:rPr lang="en-US" sz="1400" b="1" spc="-70" dirty="0" smtClean="0">
                  <a:solidFill>
                    <a:srgbClr val="1F497D">
                      <a:lumMod val="60000"/>
                      <a:lumOff val="40000"/>
                    </a:srgbClr>
                  </a:solidFill>
                  <a:latin typeface="Calibri" panose="22635452340000000000" pitchFamily="1"/>
                </a:rPr>
                <a:t>Excitotoxic damage </a:t>
              </a:r>
              <a:r>
                <a:rPr lang="en-US" sz="2800" dirty="0" smtClean="0">
                  <a:solidFill>
                    <a:srgbClr val="1F497D">
                      <a:lumMod val="60000"/>
                      <a:lumOff val="40000"/>
                    </a:srgbClr>
                  </a:solidFill>
                  <a:latin typeface="Calibri"/>
                </a:rPr>
                <a:t/>
              </a:r>
              <a:br>
                <a:rPr lang="en-US" sz="2800" dirty="0" smtClean="0">
                  <a:solidFill>
                    <a:srgbClr val="1F497D">
                      <a:lumMod val="60000"/>
                      <a:lumOff val="40000"/>
                    </a:srgbClr>
                  </a:solidFill>
                  <a:latin typeface="Calibri"/>
                </a:rPr>
              </a:br>
              <a:r>
                <a:rPr lang="en-US" sz="1400" b="1" spc="-50" dirty="0" smtClean="0">
                  <a:solidFill>
                    <a:srgbClr val="1F497D">
                      <a:lumMod val="60000"/>
                      <a:lumOff val="40000"/>
                    </a:srgbClr>
                  </a:solidFill>
                  <a:latin typeface="Calibri" panose="22635452340000000000" pitchFamily="1"/>
                </a:rPr>
                <a:t>Oxidative stress  </a:t>
              </a:r>
              <a:endParaRPr lang="en-US" sz="1400" b="1" spc="-50" dirty="0">
                <a:solidFill>
                  <a:srgbClr val="1F497D">
                    <a:lumMod val="60000"/>
                    <a:lumOff val="40000"/>
                  </a:srgbClr>
                </a:solidFill>
                <a:latin typeface="Calibri" panose="22635452340000000000" pitchFamily="1"/>
              </a:endParaRPr>
            </a:p>
          </p:txBody>
        </p:sp>
        <p:sp>
          <p:nvSpPr>
            <p:cNvPr id="30" name="Rectangle 29"/>
            <p:cNvSpPr/>
            <p:nvPr/>
          </p:nvSpPr>
          <p:spPr>
            <a:xfrm>
              <a:off x="1001443" y="1404581"/>
              <a:ext cx="2947088" cy="4699351"/>
            </a:xfrm>
            <a:prstGeom prst="rect">
              <a:avLst/>
            </a:prstGeom>
            <a:solidFill>
              <a:schemeClr val="accent3">
                <a:lumMod val="40000"/>
                <a:lumOff val="60000"/>
                <a:alpha val="5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31" name="TextBox 30"/>
            <p:cNvSpPr txBox="1"/>
            <p:nvPr/>
          </p:nvSpPr>
          <p:spPr>
            <a:xfrm>
              <a:off x="906105" y="1028903"/>
              <a:ext cx="3065477" cy="341789"/>
            </a:xfrm>
            <a:prstGeom prst="rect">
              <a:avLst/>
            </a:prstGeom>
            <a:noFill/>
          </p:spPr>
          <p:txBody>
            <a:bodyPr wrap="square" rtlCol="0">
              <a:spAutoFit/>
            </a:bodyPr>
            <a:lstStyle/>
            <a:p>
              <a:pPr algn="ctr"/>
              <a:r>
                <a:rPr lang="en-US" sz="1600" dirty="0" smtClean="0">
                  <a:solidFill>
                    <a:prstClr val="black"/>
                  </a:solidFill>
                </a:rPr>
                <a:t>Acute</a:t>
              </a:r>
              <a:endParaRPr lang="en-US" sz="1600" dirty="0">
                <a:solidFill>
                  <a:prstClr val="black"/>
                </a:solidFill>
              </a:endParaRPr>
            </a:p>
          </p:txBody>
        </p:sp>
        <p:sp>
          <p:nvSpPr>
            <p:cNvPr id="32" name="Rectangle 31"/>
            <p:cNvSpPr/>
            <p:nvPr/>
          </p:nvSpPr>
          <p:spPr>
            <a:xfrm>
              <a:off x="3940052" y="1404582"/>
              <a:ext cx="3178928" cy="4699351"/>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33" name="Rectangle 32"/>
            <p:cNvSpPr/>
            <p:nvPr/>
          </p:nvSpPr>
          <p:spPr>
            <a:xfrm>
              <a:off x="7118981" y="1404581"/>
              <a:ext cx="1830579" cy="4699351"/>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34" name="TextBox 33"/>
            <p:cNvSpPr txBox="1"/>
            <p:nvPr/>
          </p:nvSpPr>
          <p:spPr>
            <a:xfrm>
              <a:off x="3977433" y="1028903"/>
              <a:ext cx="3065477" cy="406072"/>
            </a:xfrm>
            <a:prstGeom prst="rect">
              <a:avLst/>
            </a:prstGeom>
            <a:noFill/>
          </p:spPr>
          <p:txBody>
            <a:bodyPr wrap="square" rtlCol="0">
              <a:spAutoFit/>
            </a:bodyPr>
            <a:lstStyle/>
            <a:p>
              <a:pPr algn="ctr"/>
              <a:r>
                <a:rPr lang="en-US" sz="1600" dirty="0" smtClean="0">
                  <a:solidFill>
                    <a:prstClr val="black"/>
                  </a:solidFill>
                </a:rPr>
                <a:t>Post-Acute</a:t>
              </a:r>
              <a:endParaRPr lang="en-US" sz="1600" dirty="0">
                <a:solidFill>
                  <a:prstClr val="black"/>
                </a:solidFill>
              </a:endParaRPr>
            </a:p>
          </p:txBody>
        </p:sp>
        <p:sp>
          <p:nvSpPr>
            <p:cNvPr id="35" name="TextBox 34"/>
            <p:cNvSpPr txBox="1"/>
            <p:nvPr/>
          </p:nvSpPr>
          <p:spPr>
            <a:xfrm>
              <a:off x="7152129" y="1028903"/>
              <a:ext cx="1708793" cy="406072"/>
            </a:xfrm>
            <a:prstGeom prst="rect">
              <a:avLst/>
            </a:prstGeom>
            <a:noFill/>
          </p:spPr>
          <p:txBody>
            <a:bodyPr wrap="square" rtlCol="0">
              <a:spAutoFit/>
            </a:bodyPr>
            <a:lstStyle/>
            <a:p>
              <a:pPr algn="ctr"/>
              <a:r>
                <a:rPr lang="en-US" sz="1600" dirty="0" smtClean="0">
                  <a:solidFill>
                    <a:prstClr val="black"/>
                  </a:solidFill>
                </a:rPr>
                <a:t>Chronic</a:t>
              </a:r>
              <a:endParaRPr lang="en-US" sz="1600" dirty="0">
                <a:solidFill>
                  <a:prstClr val="black"/>
                </a:solidFill>
              </a:endParaRPr>
            </a:p>
          </p:txBody>
        </p:sp>
      </p:grpSp>
      <p:sp>
        <p:nvSpPr>
          <p:cNvPr id="3" name="Slide Number Placeholder 2"/>
          <p:cNvSpPr>
            <a:spLocks noGrp="1"/>
          </p:cNvSpPr>
          <p:nvPr>
            <p:ph type="sldNum" sz="quarter" idx="10"/>
          </p:nvPr>
        </p:nvSpPr>
        <p:spPr/>
        <p:txBody>
          <a:bodyPr/>
          <a:lstStyle/>
          <a:p>
            <a:pPr>
              <a:defRPr/>
            </a:pPr>
            <a:fld id="{C32E41BC-F3C7-4440-964A-79A2B9AB8CF4}" type="slidenum">
              <a:rPr lang="en-US" smtClean="0"/>
              <a:pPr>
                <a:defRPr/>
              </a:pPr>
              <a:t>15</a:t>
            </a:fld>
            <a:endParaRPr lang="en-US" dirty="0"/>
          </a:p>
        </p:txBody>
      </p:sp>
      <p:sp>
        <p:nvSpPr>
          <p:cNvPr id="28" name="TextBox 27"/>
          <p:cNvSpPr txBox="1"/>
          <p:nvPr/>
        </p:nvSpPr>
        <p:spPr>
          <a:xfrm>
            <a:off x="5562600" y="6324600"/>
            <a:ext cx="2538515"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Table courtesy of Dr. Hoffman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77910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20762"/>
          </a:xfrm>
        </p:spPr>
        <p:txBody>
          <a:bodyPr/>
          <a:lstStyle/>
          <a:p>
            <a:r>
              <a:rPr lang="en-US" dirty="0" smtClean="0"/>
              <a:t>Injury/Recovery Trajectories</a:t>
            </a:r>
            <a:endParaRPr lang="en-US" dirty="0"/>
          </a:p>
        </p:txBody>
      </p:sp>
      <p:grpSp>
        <p:nvGrpSpPr>
          <p:cNvPr id="5" name="Group 4"/>
          <p:cNvGrpSpPr/>
          <p:nvPr/>
        </p:nvGrpSpPr>
        <p:grpSpPr>
          <a:xfrm>
            <a:off x="65099" y="2057400"/>
            <a:ext cx="9071561" cy="2338943"/>
            <a:chOff x="75738" y="1722120"/>
            <a:chExt cx="9071561" cy="2948543"/>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4987" r="15315" b="652"/>
            <a:stretch/>
          </p:blipFill>
          <p:spPr bwMode="auto">
            <a:xfrm>
              <a:off x="75738" y="1759823"/>
              <a:ext cx="2926080" cy="2834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95" t="4709" r="20399" b="-1941"/>
            <a:stretch/>
          </p:blipFill>
          <p:spPr bwMode="auto">
            <a:xfrm>
              <a:off x="2895600" y="1744583"/>
              <a:ext cx="3039672" cy="2926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4944" r="11810" b="4526"/>
            <a:stretch/>
          </p:blipFill>
          <p:spPr bwMode="auto">
            <a:xfrm>
              <a:off x="5943600" y="1722120"/>
              <a:ext cx="3203699"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 name="Rectangle 3"/>
          <p:cNvSpPr/>
          <p:nvPr/>
        </p:nvSpPr>
        <p:spPr>
          <a:xfrm>
            <a:off x="333680" y="4690076"/>
            <a:ext cx="8534400" cy="1615827"/>
          </a:xfrm>
          <a:prstGeom prst="rect">
            <a:avLst/>
          </a:prstGeom>
        </p:spPr>
        <p:txBody>
          <a:bodyPr wrap="square">
            <a:spAutoFit/>
          </a:bodyPr>
          <a:lstStyle/>
          <a:p>
            <a:pPr>
              <a:spcAft>
                <a:spcPts val="600"/>
              </a:spcAft>
            </a:pPr>
            <a:r>
              <a:rPr lang="en-US" sz="1200" dirty="0" smtClean="0"/>
              <a:t>Examples </a:t>
            </a:r>
            <a:r>
              <a:rPr lang="en-US" sz="1200" dirty="0"/>
              <a:t>of possible long-term consequences after exposure </a:t>
            </a:r>
            <a:r>
              <a:rPr lang="en-US" sz="1200" dirty="0" smtClean="0"/>
              <a:t>to blast.</a:t>
            </a:r>
            <a:endParaRPr lang="en-US" sz="1200" dirty="0"/>
          </a:p>
          <a:p>
            <a:pPr>
              <a:spcAft>
                <a:spcPts val="600"/>
              </a:spcAft>
            </a:pPr>
            <a:r>
              <a:rPr lang="en-US" sz="1200" dirty="0" smtClean="0"/>
              <a:t>Panel </a:t>
            </a:r>
            <a:r>
              <a:rPr lang="en-US" sz="1200" dirty="0"/>
              <a:t>A—some service members who are exposed to blast will </a:t>
            </a:r>
            <a:r>
              <a:rPr lang="en-US" sz="1200" dirty="0" smtClean="0"/>
              <a:t>develop acute </a:t>
            </a:r>
            <a:r>
              <a:rPr lang="en-US" sz="1200" dirty="0"/>
              <a:t>injuries and will </a:t>
            </a:r>
            <a:r>
              <a:rPr lang="en-US" sz="1200" dirty="0" smtClean="0"/>
              <a:t>fully recover </a:t>
            </a:r>
            <a:r>
              <a:rPr lang="en-US" sz="1200" dirty="0"/>
              <a:t>within a short period of time, fully recover </a:t>
            </a:r>
            <a:r>
              <a:rPr lang="en-US" sz="1200" dirty="0" smtClean="0"/>
              <a:t>over a </a:t>
            </a:r>
            <a:r>
              <a:rPr lang="en-US" sz="1200" dirty="0"/>
              <a:t>long period of time, or develop chronic diseases and disabilities. </a:t>
            </a:r>
            <a:endParaRPr lang="en-US" sz="1200" dirty="0" smtClean="0"/>
          </a:p>
          <a:p>
            <a:pPr>
              <a:spcAft>
                <a:spcPts val="600"/>
              </a:spcAft>
            </a:pPr>
            <a:r>
              <a:rPr lang="en-US" sz="1200" dirty="0" smtClean="0"/>
              <a:t>Panel B—some service </a:t>
            </a:r>
            <a:r>
              <a:rPr lang="en-US" sz="1200" dirty="0"/>
              <a:t>members who are exposed to blast will not experience acute clinically </a:t>
            </a:r>
            <a:r>
              <a:rPr lang="en-US" sz="1200" dirty="0" smtClean="0"/>
              <a:t>apparent injuries</a:t>
            </a:r>
            <a:r>
              <a:rPr lang="en-US" sz="1200" dirty="0"/>
              <a:t>, but may later develop diseases or disabilities, either in the mid- or </a:t>
            </a:r>
            <a:r>
              <a:rPr lang="en-US" sz="1200" dirty="0" smtClean="0"/>
              <a:t>long term</a:t>
            </a:r>
            <a:r>
              <a:rPr lang="en-US" sz="1200" dirty="0"/>
              <a:t>. </a:t>
            </a:r>
            <a:endParaRPr lang="en-US" sz="1200" dirty="0" smtClean="0"/>
          </a:p>
          <a:p>
            <a:pPr>
              <a:spcAft>
                <a:spcPts val="600"/>
              </a:spcAft>
            </a:pPr>
            <a:r>
              <a:rPr lang="en-US" sz="1200" dirty="0" smtClean="0"/>
              <a:t>Panel </a:t>
            </a:r>
            <a:r>
              <a:rPr lang="en-US" sz="1200" dirty="0"/>
              <a:t>C—some service members who are exposed to blast will develop </a:t>
            </a:r>
            <a:r>
              <a:rPr lang="en-US" sz="1200" dirty="0" smtClean="0"/>
              <a:t>acute injuries </a:t>
            </a:r>
            <a:r>
              <a:rPr lang="en-US" sz="1200" dirty="0"/>
              <a:t>and then will go on to develop chronic diseases or disabilities even </a:t>
            </a:r>
            <a:r>
              <a:rPr lang="en-US" sz="1200" dirty="0" smtClean="0"/>
              <a:t>though they </a:t>
            </a:r>
            <a:r>
              <a:rPr lang="en-US" sz="1200" dirty="0"/>
              <a:t>had apparently recovered or at least partially recovered in the short term.</a:t>
            </a:r>
          </a:p>
        </p:txBody>
      </p:sp>
      <p:sp>
        <p:nvSpPr>
          <p:cNvPr id="6" name="Slide Number Placeholder 5"/>
          <p:cNvSpPr>
            <a:spLocks noGrp="1"/>
          </p:cNvSpPr>
          <p:nvPr>
            <p:ph type="sldNum" sz="quarter" idx="10"/>
          </p:nvPr>
        </p:nvSpPr>
        <p:spPr/>
        <p:txBody>
          <a:bodyPr/>
          <a:lstStyle/>
          <a:p>
            <a:pPr>
              <a:defRPr/>
            </a:pPr>
            <a:fld id="{C32E41BC-F3C7-4440-964A-79A2B9AB8CF4}" type="slidenum">
              <a:rPr lang="en-US" smtClean="0"/>
              <a:pPr>
                <a:defRPr/>
              </a:pPr>
              <a:t>16</a:t>
            </a:fld>
            <a:endParaRPr lang="en-US" dirty="0"/>
          </a:p>
        </p:txBody>
      </p:sp>
      <p:sp>
        <p:nvSpPr>
          <p:cNvPr id="10" name="TextBox 9"/>
          <p:cNvSpPr txBox="1"/>
          <p:nvPr/>
        </p:nvSpPr>
        <p:spPr>
          <a:xfrm>
            <a:off x="354481" y="4443468"/>
            <a:ext cx="8531796" cy="153888"/>
          </a:xfrm>
          <a:prstGeom prst="rect">
            <a:avLst/>
          </a:prstGeom>
          <a:noFill/>
        </p:spPr>
        <p:txBody>
          <a:bodyPr wrap="square" lIns="0" tIns="0" rIns="0" bIns="0" rtlCol="0">
            <a:spAutoFit/>
          </a:bodyPr>
          <a:lstStyle/>
          <a:p>
            <a:r>
              <a:rPr lang="en-US" sz="1000" dirty="0">
                <a:latin typeface="Arial" panose="020B0604020202020204" pitchFamily="34" charset="0"/>
                <a:cs typeface="Arial" panose="020B0604020202020204" pitchFamily="34" charset="0"/>
              </a:rPr>
              <a:t>IOM (Institute of Medicine</a:t>
            </a:r>
            <a:r>
              <a:rPr lang="en-US" sz="1000" dirty="0" smtClean="0">
                <a:latin typeface="Arial" panose="020B0604020202020204" pitchFamily="34" charset="0"/>
                <a:cs typeface="Arial" panose="020B0604020202020204" pitchFamily="34" charset="0"/>
              </a:rPr>
              <a:t>), 2014</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64201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6821"/>
          <a:stretch/>
        </p:blipFill>
        <p:spPr bwMode="auto">
          <a:xfrm>
            <a:off x="9237" y="-304800"/>
            <a:ext cx="9152192" cy="640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C32E41BC-F3C7-4440-964A-79A2B9AB8CF4}" type="slidenum">
              <a:rPr lang="en-US" smtClean="0"/>
              <a:pPr>
                <a:defRPr/>
              </a:pPr>
              <a:t>17</a:t>
            </a:fld>
            <a:endParaRPr lang="en-US" dirty="0"/>
          </a:p>
        </p:txBody>
      </p:sp>
      <p:sp>
        <p:nvSpPr>
          <p:cNvPr id="4" name="TextBox 3"/>
          <p:cNvSpPr txBox="1"/>
          <p:nvPr/>
        </p:nvSpPr>
        <p:spPr>
          <a:xfrm>
            <a:off x="5562600" y="6324600"/>
            <a:ext cx="2538515"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Table courtesy of Dr. Hoffman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42207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6821"/>
          <a:stretch/>
        </p:blipFill>
        <p:spPr bwMode="auto">
          <a:xfrm>
            <a:off x="0" y="-228600"/>
            <a:ext cx="9152192" cy="640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18</a:t>
            </a:fld>
            <a:endParaRPr lang="en-US" dirty="0"/>
          </a:p>
        </p:txBody>
      </p:sp>
      <p:sp>
        <p:nvSpPr>
          <p:cNvPr id="6" name="TextBox 5"/>
          <p:cNvSpPr txBox="1"/>
          <p:nvPr/>
        </p:nvSpPr>
        <p:spPr>
          <a:xfrm>
            <a:off x="5562600" y="6324600"/>
            <a:ext cx="2538515"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Table courtesy of Dr. Hoffman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2953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6821"/>
          <a:stretch/>
        </p:blipFill>
        <p:spPr bwMode="auto">
          <a:xfrm>
            <a:off x="0" y="-228600"/>
            <a:ext cx="9152192" cy="640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19</a:t>
            </a:fld>
            <a:endParaRPr lang="en-US" dirty="0"/>
          </a:p>
        </p:txBody>
      </p:sp>
      <p:sp>
        <p:nvSpPr>
          <p:cNvPr id="6" name="TextBox 5"/>
          <p:cNvSpPr txBox="1"/>
          <p:nvPr/>
        </p:nvSpPr>
        <p:spPr>
          <a:xfrm>
            <a:off x="5562600" y="6324600"/>
            <a:ext cx="2538515"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Table courtesy of Dr. Hoffman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69771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Disclosure</a:t>
            </a:r>
            <a:endParaRPr lang="en-US" sz="2800" dirty="0"/>
          </a:p>
        </p:txBody>
      </p:sp>
      <p:sp>
        <p:nvSpPr>
          <p:cNvPr id="3" name="Content Placeholder 2"/>
          <p:cNvSpPr>
            <a:spLocks noGrp="1"/>
          </p:cNvSpPr>
          <p:nvPr>
            <p:ph idx="1"/>
          </p:nvPr>
        </p:nvSpPr>
        <p:spPr/>
        <p:txBody>
          <a:bodyPr/>
          <a:lstStyle/>
          <a:p>
            <a:r>
              <a:rPr lang="en-US" sz="2400" dirty="0"/>
              <a:t>The views expressed are </a:t>
            </a:r>
            <a:r>
              <a:rPr lang="en-US" sz="2400" dirty="0" smtClean="0"/>
              <a:t>in this presentation </a:t>
            </a:r>
            <a:r>
              <a:rPr lang="en-US" sz="2400" dirty="0"/>
              <a:t>do not represent the views of the U.S. Government, Department of Defense</a:t>
            </a:r>
            <a:r>
              <a:rPr lang="en-US" sz="2400" dirty="0" smtClean="0"/>
              <a:t>, HHS, ED, </a:t>
            </a:r>
            <a:r>
              <a:rPr lang="en-US" sz="2400" dirty="0"/>
              <a:t>or any other agency either public or private. </a:t>
            </a:r>
          </a:p>
          <a:p>
            <a:r>
              <a:rPr lang="en-US" sz="2400" dirty="0" smtClean="0"/>
              <a:t>I have </a:t>
            </a:r>
            <a:r>
              <a:rPr lang="en-US" sz="2400" dirty="0"/>
              <a:t>no relevant financial </a:t>
            </a:r>
            <a:r>
              <a:rPr lang="en-US" sz="2400" dirty="0" smtClean="0"/>
              <a:t>relationships.</a:t>
            </a:r>
            <a:endParaRPr lang="en-US" sz="2400" dirty="0"/>
          </a:p>
          <a:p>
            <a:pPr marL="0" indent="0">
              <a:buNone/>
            </a:pPr>
            <a:endParaRPr lang="en-US" sz="2400"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a:t>
            </a:fld>
            <a:endParaRPr lang="en-US" dirty="0"/>
          </a:p>
        </p:txBody>
      </p:sp>
    </p:spTree>
    <p:extLst>
      <p:ext uri="{BB962C8B-B14F-4D97-AF65-F5344CB8AC3E}">
        <p14:creationId xmlns:p14="http://schemas.microsoft.com/office/powerpoint/2010/main" xmlns="" val="997095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Review and Analysis Across Agencies</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1" y="1752219"/>
            <a:ext cx="8081435" cy="4191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C32E41BC-F3C7-4440-964A-79A2B9AB8CF4}" type="slidenum">
              <a:rPr lang="en-US" smtClean="0"/>
              <a:pPr>
                <a:defRPr/>
              </a:pPr>
              <a:t>20</a:t>
            </a:fld>
            <a:endParaRPr lang="en-US" dirty="0"/>
          </a:p>
        </p:txBody>
      </p:sp>
      <p:sp>
        <p:nvSpPr>
          <p:cNvPr id="5" name="TextBox 4"/>
          <p:cNvSpPr txBox="1"/>
          <p:nvPr/>
        </p:nvSpPr>
        <p:spPr>
          <a:xfrm>
            <a:off x="838200" y="5867400"/>
            <a:ext cx="7391400" cy="253916"/>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Department of Defense, et al (Digital Image), 2013</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88600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r>
              <a:rPr lang="en-US" b="1" dirty="0"/>
              <a:t>Bottom Line</a:t>
            </a:r>
            <a:endParaRPr lang="en-US" dirty="0"/>
          </a:p>
        </p:txBody>
      </p:sp>
      <p:sp>
        <p:nvSpPr>
          <p:cNvPr id="3" name="Content Placeholder 2"/>
          <p:cNvSpPr>
            <a:spLocks noGrp="1"/>
          </p:cNvSpPr>
          <p:nvPr>
            <p:ph idx="1"/>
          </p:nvPr>
        </p:nvSpPr>
        <p:spPr>
          <a:xfrm>
            <a:off x="457200" y="1752600"/>
            <a:ext cx="8229600" cy="4190513"/>
          </a:xfrm>
        </p:spPr>
        <p:txBody>
          <a:bodyPr>
            <a:noAutofit/>
          </a:bodyPr>
          <a:lstStyle/>
          <a:p>
            <a:r>
              <a:rPr lang="en-US" dirty="0" smtClean="0"/>
              <a:t>TBI </a:t>
            </a:r>
            <a:r>
              <a:rPr lang="en-US" dirty="0"/>
              <a:t>is a continuum of extremely heterogeneic insults to the sub cellular and cellular structure and function of the brain; effects can be life-long </a:t>
            </a:r>
          </a:p>
          <a:p>
            <a:r>
              <a:rPr lang="en-US" dirty="0" smtClean="0"/>
              <a:t>Co-morbidities </a:t>
            </a:r>
            <a:r>
              <a:rPr lang="en-US" dirty="0"/>
              <a:t>(PTS, Pain, Depression) are more the rule than the </a:t>
            </a:r>
            <a:r>
              <a:rPr lang="en-US" dirty="0" smtClean="0"/>
              <a:t>exception</a:t>
            </a:r>
            <a:endParaRPr lang="en-US" dirty="0"/>
          </a:p>
          <a:p>
            <a:r>
              <a:rPr lang="en-US" dirty="0" smtClean="0"/>
              <a:t>Currently</a:t>
            </a:r>
            <a:r>
              <a:rPr lang="en-US" dirty="0"/>
              <a:t>, physical/mental rest and education are the only validated “treatments” and there are no FDA approved therapies </a:t>
            </a:r>
          </a:p>
          <a:p>
            <a:r>
              <a:rPr lang="en-US" dirty="0" smtClean="0"/>
              <a:t>Regulatory </a:t>
            </a:r>
            <a:r>
              <a:rPr lang="en-US" dirty="0"/>
              <a:t>science is inadequate—a reflection of the state of the science in general. Need for validated “endpoints” for both diagnosis and treatment </a:t>
            </a:r>
          </a:p>
          <a:p>
            <a:r>
              <a:rPr lang="en-US" dirty="0" smtClean="0"/>
              <a:t>Because </a:t>
            </a:r>
            <a:r>
              <a:rPr lang="en-US" dirty="0"/>
              <a:t>of our limited understanding of the pathobiology, along with a paucity of biomarkers, correlating the human condition with animal models </a:t>
            </a:r>
            <a:r>
              <a:rPr lang="en-US" dirty="0" smtClean="0"/>
              <a:t>is subjective</a:t>
            </a:r>
            <a:endParaRPr lang="en-US" dirty="0"/>
          </a:p>
          <a:p>
            <a:r>
              <a:rPr lang="en-US" dirty="0" smtClean="0"/>
              <a:t>The </a:t>
            </a:r>
            <a:r>
              <a:rPr lang="en-US" dirty="0"/>
              <a:t>relationships between TBI, neurodegeneration and Chronic Traumatic Encephalopathy are yet to be clearly defined </a:t>
            </a:r>
          </a:p>
          <a:p>
            <a:r>
              <a:rPr lang="en-US" dirty="0" smtClean="0"/>
              <a:t>Does </a:t>
            </a:r>
            <a:r>
              <a:rPr lang="en-US" dirty="0"/>
              <a:t>recovered </a:t>
            </a:r>
            <a:r>
              <a:rPr lang="en-US" i="1" dirty="0"/>
              <a:t>mean </a:t>
            </a:r>
            <a:r>
              <a:rPr lang="en-US" dirty="0"/>
              <a:t>recovered or does it mean compensated? </a:t>
            </a:r>
            <a:endParaRPr lang="en-US" dirty="0" smtClean="0"/>
          </a:p>
          <a:p>
            <a:r>
              <a:rPr lang="en-US" dirty="0" smtClean="0"/>
              <a:t>Despite all of the above, we DO find ourselves at a “tipping point” where coordinated foundational efforts will establish the basis for future studies and real, evidence-based progress in the diagnosis and treatment of TBI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21</a:t>
            </a:fld>
            <a:endParaRPr lang="en-US" dirty="0"/>
          </a:p>
        </p:txBody>
      </p:sp>
    </p:spTree>
    <p:extLst>
      <p:ext uri="{BB962C8B-B14F-4D97-AF65-F5344CB8AC3E}">
        <p14:creationId xmlns:p14="http://schemas.microsoft.com/office/powerpoint/2010/main" xmlns="" val="2235276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240233" y="2819400"/>
            <a:ext cx="6522619" cy="3770263"/>
          </a:xfrm>
          <a:prstGeom prst="rect">
            <a:avLst/>
          </a:prstGeom>
          <a:noFill/>
        </p:spPr>
        <p:txBody>
          <a:bodyPr wrap="none" rtlCol="0">
            <a:spAutoFit/>
          </a:bodyPr>
          <a:lstStyle/>
          <a:p>
            <a:r>
              <a:rPr lang="en-US" b="1" u="sng" dirty="0" smtClean="0">
                <a:solidFill>
                  <a:srgbClr val="1B3E6D"/>
                </a:solidFill>
                <a:latin typeface="+mn-lt"/>
                <a:cs typeface="Times New Roman" panose="02020603050405020304" pitchFamily="18" charset="0"/>
              </a:rPr>
              <a:t>Currently Supporting 6 Studies across 18 Participating Institutions*</a:t>
            </a:r>
            <a:endParaRPr lang="en-US" dirty="0" smtClean="0">
              <a:solidFill>
                <a:srgbClr val="1B3E6D"/>
              </a:solidFill>
              <a:latin typeface="+mn-lt"/>
              <a:cs typeface="Times New Roman" panose="02020603050405020304" pitchFamily="18" charset="0"/>
            </a:endParaRPr>
          </a:p>
          <a:p>
            <a:pPr marL="0" lvl="1"/>
            <a:r>
              <a:rPr lang="en-US" sz="1300" dirty="0" smtClean="0">
                <a:solidFill>
                  <a:srgbClr val="1B3E6D"/>
                </a:solidFill>
                <a:latin typeface="+mn-lt"/>
                <a:cs typeface="Times New Roman" panose="02020603050405020304" pitchFamily="18" charset="0"/>
              </a:rPr>
              <a:t>VCU (Coordinating Center, Dr. David Cifu)</a:t>
            </a:r>
          </a:p>
          <a:p>
            <a:pPr marL="0" lvl="1"/>
            <a:r>
              <a:rPr lang="en-US" sz="1300" dirty="0" smtClean="0">
                <a:solidFill>
                  <a:srgbClr val="1B3E6D"/>
                </a:solidFill>
                <a:latin typeface="+mn-lt"/>
                <a:cs typeface="Times New Roman" panose="02020603050405020304" pitchFamily="18" charset="0"/>
              </a:rPr>
              <a:t>Uniformed </a:t>
            </a:r>
            <a:r>
              <a:rPr lang="en-US" sz="1300" dirty="0">
                <a:solidFill>
                  <a:srgbClr val="1B3E6D"/>
                </a:solidFill>
                <a:latin typeface="+mn-lt"/>
                <a:cs typeface="Times New Roman" panose="02020603050405020304" pitchFamily="18" charset="0"/>
              </a:rPr>
              <a:t>Services University of the Health </a:t>
            </a:r>
            <a:r>
              <a:rPr lang="en-US" sz="1300" dirty="0" smtClean="0">
                <a:solidFill>
                  <a:srgbClr val="1B3E6D"/>
                </a:solidFill>
                <a:latin typeface="+mn-lt"/>
                <a:cs typeface="Times New Roman" panose="02020603050405020304" pitchFamily="18" charset="0"/>
              </a:rPr>
              <a:t>Sciences</a:t>
            </a:r>
          </a:p>
          <a:p>
            <a:pPr marL="0" lvl="1"/>
            <a:r>
              <a:rPr lang="en-US" sz="1300" dirty="0">
                <a:solidFill>
                  <a:srgbClr val="1B3E6D"/>
                </a:solidFill>
                <a:latin typeface="+mn-lt"/>
                <a:cs typeface="Times New Roman" panose="02020603050405020304" pitchFamily="18" charset="0"/>
              </a:rPr>
              <a:t>RTI </a:t>
            </a:r>
            <a:r>
              <a:rPr lang="en-US" sz="1300" dirty="0" smtClean="0">
                <a:solidFill>
                  <a:srgbClr val="1B3E6D"/>
                </a:solidFill>
                <a:latin typeface="+mn-lt"/>
                <a:cs typeface="Times New Roman" panose="02020603050405020304" pitchFamily="18" charset="0"/>
              </a:rPr>
              <a:t>International</a:t>
            </a:r>
          </a:p>
          <a:p>
            <a:pPr marL="0" lvl="1"/>
            <a:r>
              <a:rPr lang="en-US" sz="1300" dirty="0" smtClean="0">
                <a:solidFill>
                  <a:srgbClr val="1B3E6D"/>
                </a:solidFill>
                <a:latin typeface="+mn-lt"/>
                <a:cs typeface="Times New Roman" panose="02020603050405020304" pitchFamily="18" charset="0"/>
              </a:rPr>
              <a:t>Richmond VA Medical Center</a:t>
            </a:r>
          </a:p>
          <a:p>
            <a:pPr marL="0" lvl="1"/>
            <a:r>
              <a:rPr lang="en-US" sz="1300" dirty="0">
                <a:solidFill>
                  <a:srgbClr val="1B3E6D"/>
                </a:solidFill>
                <a:latin typeface="+mn-lt"/>
                <a:cs typeface="Times New Roman" panose="02020603050405020304" pitchFamily="18" charset="0"/>
              </a:rPr>
              <a:t>Tampa </a:t>
            </a:r>
            <a:r>
              <a:rPr lang="en-US" sz="1300" dirty="0" smtClean="0">
                <a:solidFill>
                  <a:srgbClr val="1B3E6D"/>
                </a:solidFill>
                <a:latin typeface="+mn-lt"/>
                <a:cs typeface="Times New Roman" panose="02020603050405020304" pitchFamily="18" charset="0"/>
              </a:rPr>
              <a:t>VA Medical Center</a:t>
            </a:r>
            <a:endParaRPr lang="en-US" sz="1300" dirty="0">
              <a:solidFill>
                <a:srgbClr val="1B3E6D"/>
              </a:solidFill>
              <a:latin typeface="+mn-lt"/>
              <a:cs typeface="Times New Roman" panose="02020603050405020304" pitchFamily="18" charset="0"/>
            </a:endParaRPr>
          </a:p>
          <a:p>
            <a:pPr marL="0" lvl="1"/>
            <a:r>
              <a:rPr lang="en-US" sz="1300" dirty="0">
                <a:solidFill>
                  <a:srgbClr val="1B3E6D"/>
                </a:solidFill>
                <a:latin typeface="+mn-lt"/>
                <a:cs typeface="Times New Roman" panose="02020603050405020304" pitchFamily="18" charset="0"/>
              </a:rPr>
              <a:t>Houston </a:t>
            </a:r>
            <a:r>
              <a:rPr lang="en-US" sz="1300" dirty="0" smtClean="0">
                <a:solidFill>
                  <a:srgbClr val="1B3E6D"/>
                </a:solidFill>
                <a:latin typeface="+mn-lt"/>
                <a:cs typeface="Times New Roman" panose="02020603050405020304" pitchFamily="18" charset="0"/>
              </a:rPr>
              <a:t>VA Medical Center</a:t>
            </a:r>
          </a:p>
          <a:p>
            <a:pPr marL="0" lvl="1"/>
            <a:r>
              <a:rPr lang="en-US" sz="1300" dirty="0">
                <a:solidFill>
                  <a:srgbClr val="1B3E6D"/>
                </a:solidFill>
                <a:latin typeface="+mn-lt"/>
                <a:cs typeface="Times New Roman" panose="02020603050405020304" pitchFamily="18" charset="0"/>
              </a:rPr>
              <a:t>South Texas </a:t>
            </a:r>
            <a:r>
              <a:rPr lang="en-US" sz="1300" dirty="0" smtClean="0">
                <a:solidFill>
                  <a:srgbClr val="1B3E6D"/>
                </a:solidFill>
                <a:latin typeface="+mn-lt"/>
                <a:cs typeface="Times New Roman" panose="02020603050405020304" pitchFamily="18" charset="0"/>
              </a:rPr>
              <a:t>Health Care System</a:t>
            </a:r>
          </a:p>
          <a:p>
            <a:pPr marL="0" lvl="1"/>
            <a:r>
              <a:rPr lang="en-US" sz="1300" dirty="0" smtClean="0">
                <a:solidFill>
                  <a:srgbClr val="1B3E6D"/>
                </a:solidFill>
                <a:latin typeface="+mn-lt"/>
                <a:cs typeface="Times New Roman" panose="02020603050405020304" pitchFamily="18" charset="0"/>
              </a:rPr>
              <a:t>San Francisco VA Medical Center &amp; NICRE</a:t>
            </a:r>
            <a:endParaRPr lang="en-US" sz="1300" dirty="0">
              <a:solidFill>
                <a:srgbClr val="1B3E6D"/>
              </a:solidFill>
              <a:latin typeface="+mn-lt"/>
              <a:cs typeface="Times New Roman" panose="02020603050405020304" pitchFamily="18" charset="0"/>
            </a:endParaRPr>
          </a:p>
          <a:p>
            <a:pPr marL="0" lvl="1"/>
            <a:r>
              <a:rPr lang="en-US" sz="1300" dirty="0" smtClean="0">
                <a:solidFill>
                  <a:srgbClr val="1B3E6D"/>
                </a:solidFill>
                <a:latin typeface="+mn-lt"/>
                <a:cs typeface="Times New Roman" panose="02020603050405020304" pitchFamily="18" charset="0"/>
              </a:rPr>
              <a:t>Milwaukee VA Medical Center</a:t>
            </a:r>
          </a:p>
          <a:p>
            <a:pPr marL="0" lvl="1"/>
            <a:r>
              <a:rPr lang="en-US" sz="1300" dirty="0">
                <a:solidFill>
                  <a:srgbClr val="1B3E6D"/>
                </a:solidFill>
                <a:latin typeface="+mn-lt"/>
                <a:cs typeface="Times New Roman" panose="02020603050405020304" pitchFamily="18" charset="0"/>
              </a:rPr>
              <a:t>Mountain Home VA Medical Center</a:t>
            </a:r>
          </a:p>
          <a:p>
            <a:pPr marL="0" lvl="1"/>
            <a:r>
              <a:rPr lang="en-US" sz="1300" dirty="0" smtClean="0">
                <a:solidFill>
                  <a:srgbClr val="1B3E6D"/>
                </a:solidFill>
                <a:latin typeface="+mn-lt"/>
                <a:cs typeface="Times New Roman" panose="02020603050405020304" pitchFamily="18" charset="0"/>
              </a:rPr>
              <a:t>San Antonio Military Medical Center</a:t>
            </a:r>
          </a:p>
          <a:p>
            <a:pPr marL="0" lvl="1"/>
            <a:r>
              <a:rPr lang="en-US" sz="1300" dirty="0" smtClean="0">
                <a:solidFill>
                  <a:srgbClr val="1B3E6D"/>
                </a:solidFill>
                <a:latin typeface="+mn-lt"/>
                <a:cs typeface="Times New Roman" panose="02020603050405020304" pitchFamily="18" charset="0"/>
              </a:rPr>
              <a:t>Baylor Medical Center</a:t>
            </a:r>
          </a:p>
          <a:p>
            <a:pPr marL="0" lvl="1"/>
            <a:r>
              <a:rPr lang="en-US" sz="1300" dirty="0" smtClean="0">
                <a:solidFill>
                  <a:srgbClr val="1B3E6D"/>
                </a:solidFill>
                <a:latin typeface="+mn-lt"/>
                <a:cs typeface="Times New Roman" panose="02020603050405020304" pitchFamily="18" charset="0"/>
              </a:rPr>
              <a:t>Duke University</a:t>
            </a:r>
          </a:p>
          <a:p>
            <a:pPr marL="0" lvl="1"/>
            <a:r>
              <a:rPr lang="en-US" sz="1300" dirty="0" err="1" smtClean="0">
                <a:solidFill>
                  <a:srgbClr val="1B3E6D"/>
                </a:solidFill>
                <a:latin typeface="+mn-lt"/>
                <a:cs typeface="Times New Roman" panose="02020603050405020304" pitchFamily="18" charset="0"/>
              </a:rPr>
              <a:t>Roskamp</a:t>
            </a:r>
            <a:r>
              <a:rPr lang="en-US" sz="1300" dirty="0" smtClean="0">
                <a:solidFill>
                  <a:srgbClr val="1B3E6D"/>
                </a:solidFill>
                <a:latin typeface="+mn-lt"/>
                <a:cs typeface="Times New Roman" panose="02020603050405020304" pitchFamily="18" charset="0"/>
              </a:rPr>
              <a:t> Institute</a:t>
            </a:r>
          </a:p>
          <a:p>
            <a:pPr marL="0" lvl="1"/>
            <a:r>
              <a:rPr lang="en-US" sz="1300" dirty="0" smtClean="0">
                <a:solidFill>
                  <a:srgbClr val="1B3E6D"/>
                </a:solidFill>
                <a:latin typeface="+mn-lt"/>
                <a:cs typeface="Times New Roman" panose="02020603050405020304" pitchFamily="18" charset="0"/>
              </a:rPr>
              <a:t>Barrows Neurological Institute</a:t>
            </a:r>
          </a:p>
          <a:p>
            <a:pPr marL="0" lvl="1"/>
            <a:r>
              <a:rPr lang="en-US" sz="1300" dirty="0" smtClean="0">
                <a:solidFill>
                  <a:srgbClr val="1B3E6D"/>
                </a:solidFill>
                <a:latin typeface="+mn-lt"/>
                <a:cs typeface="Times New Roman" panose="02020603050405020304" pitchFamily="18" charset="0"/>
              </a:rPr>
              <a:t>Brigham Young University</a:t>
            </a:r>
          </a:p>
          <a:p>
            <a:pPr marL="0" lvl="1"/>
            <a:r>
              <a:rPr lang="en-US" sz="1300" dirty="0" smtClean="0">
                <a:solidFill>
                  <a:srgbClr val="1B3E6D"/>
                </a:solidFill>
                <a:latin typeface="+mn-lt"/>
                <a:cs typeface="Times New Roman" panose="02020603050405020304" pitchFamily="18" charset="0"/>
              </a:rPr>
              <a:t>University of Washington</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81400" y="3133429"/>
            <a:ext cx="5387268" cy="3196313"/>
          </a:xfrm>
        </p:spPr>
      </p:pic>
      <p:sp>
        <p:nvSpPr>
          <p:cNvPr id="40" name="TextBox 39"/>
          <p:cNvSpPr txBox="1"/>
          <p:nvPr/>
        </p:nvSpPr>
        <p:spPr>
          <a:xfrm>
            <a:off x="4148910" y="3382152"/>
            <a:ext cx="463588" cy="200055"/>
          </a:xfrm>
          <a:prstGeom prst="rect">
            <a:avLst/>
          </a:prstGeom>
          <a:noFill/>
        </p:spPr>
        <p:txBody>
          <a:bodyPr wrap="none" rtlCol="0">
            <a:spAutoFit/>
          </a:bodyPr>
          <a:lstStyle/>
          <a:p>
            <a:r>
              <a:rPr lang="en-US" sz="700" dirty="0" smtClean="0"/>
              <a:t>Seattle</a:t>
            </a:r>
            <a:endParaRPr lang="en-US" sz="700" dirty="0"/>
          </a:p>
        </p:txBody>
      </p:sp>
      <p:sp>
        <p:nvSpPr>
          <p:cNvPr id="42" name="TextBox 41"/>
          <p:cNvSpPr txBox="1"/>
          <p:nvPr/>
        </p:nvSpPr>
        <p:spPr>
          <a:xfrm>
            <a:off x="4583779" y="5002449"/>
            <a:ext cx="506870" cy="200055"/>
          </a:xfrm>
          <a:prstGeom prst="rect">
            <a:avLst/>
          </a:prstGeom>
          <a:noFill/>
        </p:spPr>
        <p:txBody>
          <a:bodyPr wrap="none" rtlCol="0">
            <a:spAutoFit/>
          </a:bodyPr>
          <a:lstStyle/>
          <a:p>
            <a:r>
              <a:rPr lang="en-US" sz="700" dirty="0" smtClean="0"/>
              <a:t>Phoenix</a:t>
            </a:r>
            <a:endParaRPr lang="en-US" sz="700" dirty="0"/>
          </a:p>
        </p:txBody>
      </p:sp>
      <p:sp>
        <p:nvSpPr>
          <p:cNvPr id="43" name="TextBox 42"/>
          <p:cNvSpPr txBox="1"/>
          <p:nvPr/>
        </p:nvSpPr>
        <p:spPr>
          <a:xfrm>
            <a:off x="5630162" y="5570602"/>
            <a:ext cx="671979" cy="200055"/>
          </a:xfrm>
          <a:prstGeom prst="rect">
            <a:avLst/>
          </a:prstGeom>
          <a:noFill/>
        </p:spPr>
        <p:txBody>
          <a:bodyPr wrap="none" rtlCol="0">
            <a:spAutoFit/>
          </a:bodyPr>
          <a:lstStyle/>
          <a:p>
            <a:r>
              <a:rPr lang="en-US" sz="700" dirty="0" smtClean="0"/>
              <a:t>San Antonio</a:t>
            </a:r>
            <a:endParaRPr lang="en-US" sz="700" dirty="0"/>
          </a:p>
        </p:txBody>
      </p:sp>
      <p:sp>
        <p:nvSpPr>
          <p:cNvPr id="44" name="TextBox 43"/>
          <p:cNvSpPr txBox="1"/>
          <p:nvPr/>
        </p:nvSpPr>
        <p:spPr>
          <a:xfrm>
            <a:off x="6331585" y="5896193"/>
            <a:ext cx="518091" cy="200055"/>
          </a:xfrm>
          <a:prstGeom prst="rect">
            <a:avLst/>
          </a:prstGeom>
          <a:noFill/>
        </p:spPr>
        <p:txBody>
          <a:bodyPr wrap="none" rtlCol="0">
            <a:spAutoFit/>
          </a:bodyPr>
          <a:lstStyle/>
          <a:p>
            <a:r>
              <a:rPr lang="en-US" sz="700" dirty="0" smtClean="0"/>
              <a:t>Houston</a:t>
            </a:r>
            <a:endParaRPr lang="en-US" sz="700" dirty="0"/>
          </a:p>
        </p:txBody>
      </p:sp>
      <p:sp>
        <p:nvSpPr>
          <p:cNvPr id="45" name="TextBox 44"/>
          <p:cNvSpPr txBox="1"/>
          <p:nvPr/>
        </p:nvSpPr>
        <p:spPr>
          <a:xfrm>
            <a:off x="4595654" y="4516783"/>
            <a:ext cx="706035" cy="307777"/>
          </a:xfrm>
          <a:prstGeom prst="rect">
            <a:avLst/>
          </a:prstGeom>
          <a:noFill/>
        </p:spPr>
        <p:txBody>
          <a:bodyPr wrap="square" rtlCol="0">
            <a:spAutoFit/>
          </a:bodyPr>
          <a:lstStyle/>
          <a:p>
            <a:pPr algn="ctr"/>
            <a:r>
              <a:rPr lang="en-US" sz="700" dirty="0" smtClean="0"/>
              <a:t>Salt Lake City</a:t>
            </a:r>
            <a:endParaRPr lang="en-US" sz="700" dirty="0"/>
          </a:p>
        </p:txBody>
      </p:sp>
      <p:sp>
        <p:nvSpPr>
          <p:cNvPr id="46" name="TextBox 45"/>
          <p:cNvSpPr txBox="1"/>
          <p:nvPr/>
        </p:nvSpPr>
        <p:spPr>
          <a:xfrm>
            <a:off x="8112986" y="4623847"/>
            <a:ext cx="587020" cy="200055"/>
          </a:xfrm>
          <a:prstGeom prst="rect">
            <a:avLst/>
          </a:prstGeom>
          <a:noFill/>
        </p:spPr>
        <p:txBody>
          <a:bodyPr wrap="none" rtlCol="0">
            <a:spAutoFit/>
          </a:bodyPr>
          <a:lstStyle/>
          <a:p>
            <a:r>
              <a:rPr lang="en-US" sz="700" dirty="0" smtClean="0"/>
              <a:t>Richmond</a:t>
            </a:r>
            <a:endParaRPr lang="en-US" sz="700" dirty="0"/>
          </a:p>
        </p:txBody>
      </p:sp>
      <p:sp>
        <p:nvSpPr>
          <p:cNvPr id="47" name="TextBox 46"/>
          <p:cNvSpPr txBox="1"/>
          <p:nvPr/>
        </p:nvSpPr>
        <p:spPr>
          <a:xfrm>
            <a:off x="8157296" y="4428551"/>
            <a:ext cx="562975" cy="200055"/>
          </a:xfrm>
          <a:prstGeom prst="rect">
            <a:avLst/>
          </a:prstGeom>
          <a:noFill/>
        </p:spPr>
        <p:txBody>
          <a:bodyPr wrap="none" rtlCol="0">
            <a:spAutoFit/>
          </a:bodyPr>
          <a:lstStyle/>
          <a:p>
            <a:r>
              <a:rPr lang="en-US" sz="700" dirty="0" smtClean="0"/>
              <a:t>Bethesda</a:t>
            </a:r>
            <a:endParaRPr lang="en-US" sz="700" dirty="0"/>
          </a:p>
        </p:txBody>
      </p:sp>
      <p:sp>
        <p:nvSpPr>
          <p:cNvPr id="48" name="TextBox 47"/>
          <p:cNvSpPr txBox="1"/>
          <p:nvPr/>
        </p:nvSpPr>
        <p:spPr>
          <a:xfrm>
            <a:off x="7965140" y="4883196"/>
            <a:ext cx="1175041" cy="307777"/>
          </a:xfrm>
          <a:prstGeom prst="rect">
            <a:avLst/>
          </a:prstGeom>
          <a:noFill/>
        </p:spPr>
        <p:txBody>
          <a:bodyPr wrap="square" rtlCol="0">
            <a:spAutoFit/>
          </a:bodyPr>
          <a:lstStyle/>
          <a:p>
            <a:pPr algn="ctr"/>
            <a:r>
              <a:rPr lang="en-US" sz="700" dirty="0" smtClean="0"/>
              <a:t>Durham/ Research Triangle Park</a:t>
            </a:r>
            <a:endParaRPr lang="en-US" sz="700" dirty="0"/>
          </a:p>
        </p:txBody>
      </p:sp>
      <p:sp>
        <p:nvSpPr>
          <p:cNvPr id="49" name="TextBox 48"/>
          <p:cNvSpPr txBox="1"/>
          <p:nvPr/>
        </p:nvSpPr>
        <p:spPr>
          <a:xfrm>
            <a:off x="7273596" y="5787642"/>
            <a:ext cx="463588" cy="200055"/>
          </a:xfrm>
          <a:prstGeom prst="rect">
            <a:avLst/>
          </a:prstGeom>
          <a:noFill/>
        </p:spPr>
        <p:txBody>
          <a:bodyPr wrap="none" rtlCol="0">
            <a:spAutoFit/>
          </a:bodyPr>
          <a:lstStyle/>
          <a:p>
            <a:r>
              <a:rPr lang="en-US" sz="700" dirty="0" smtClean="0"/>
              <a:t>Tampa</a:t>
            </a:r>
            <a:endParaRPr lang="en-US" sz="700" dirty="0"/>
          </a:p>
        </p:txBody>
      </p:sp>
      <p:sp>
        <p:nvSpPr>
          <p:cNvPr id="41" name="TextBox 40"/>
          <p:cNvSpPr txBox="1"/>
          <p:nvPr/>
        </p:nvSpPr>
        <p:spPr>
          <a:xfrm>
            <a:off x="7077494" y="6206632"/>
            <a:ext cx="1521570" cy="246221"/>
          </a:xfrm>
          <a:prstGeom prst="rect">
            <a:avLst/>
          </a:prstGeom>
          <a:noFill/>
        </p:spPr>
        <p:txBody>
          <a:bodyPr wrap="none" rtlCol="0">
            <a:spAutoFit/>
          </a:bodyPr>
          <a:lstStyle/>
          <a:p>
            <a:r>
              <a:rPr lang="en-US" sz="1000" dirty="0" smtClean="0"/>
              <a:t>* </a:t>
            </a:r>
            <a:r>
              <a:rPr lang="en-US" sz="1000" i="1" dirty="0" smtClean="0"/>
              <a:t>as of September 2014</a:t>
            </a:r>
            <a:endParaRPr lang="en-US" sz="1000" i="1" dirty="0"/>
          </a:p>
        </p:txBody>
      </p:sp>
      <p:pic>
        <p:nvPicPr>
          <p:cNvPr id="54" name="Picture 5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6424" y="301920"/>
            <a:ext cx="4456203" cy="1145880"/>
          </a:xfrm>
          <a:prstGeom prst="rect">
            <a:avLst/>
          </a:prstGeom>
        </p:spPr>
      </p:pic>
      <p:sp>
        <p:nvSpPr>
          <p:cNvPr id="2" name="TextBox 1"/>
          <p:cNvSpPr txBox="1"/>
          <p:nvPr/>
        </p:nvSpPr>
        <p:spPr>
          <a:xfrm>
            <a:off x="6293591" y="6454349"/>
            <a:ext cx="2065790" cy="338554"/>
          </a:xfrm>
          <a:prstGeom prst="rect">
            <a:avLst/>
          </a:prstGeom>
          <a:noFill/>
        </p:spPr>
        <p:txBody>
          <a:bodyPr wrap="square" rtlCol="0">
            <a:spAutoFit/>
          </a:bodyPr>
          <a:lstStyle/>
          <a:p>
            <a:r>
              <a:rPr lang="en-US" sz="1600" i="1" dirty="0" smtClean="0">
                <a:solidFill>
                  <a:srgbClr val="1B3E6D"/>
                </a:solidFill>
                <a:latin typeface="+mn-lt"/>
                <a:cs typeface="Times New Roman" panose="02020603050405020304" pitchFamily="18" charset="0"/>
              </a:rPr>
              <a:t>https://cenc.rti.org</a:t>
            </a:r>
            <a:endParaRPr lang="en-US" sz="1600" i="1" dirty="0">
              <a:solidFill>
                <a:srgbClr val="1B3E6D"/>
              </a:solidFill>
              <a:latin typeface="+mn-lt"/>
              <a:cs typeface="Times New Roman" panose="02020603050405020304" pitchFamily="18" charset="0"/>
            </a:endParaRPr>
          </a:p>
        </p:txBody>
      </p:sp>
      <p:sp>
        <p:nvSpPr>
          <p:cNvPr id="3" name="TextBox 2"/>
          <p:cNvSpPr txBox="1"/>
          <p:nvPr/>
        </p:nvSpPr>
        <p:spPr>
          <a:xfrm>
            <a:off x="4949546" y="278249"/>
            <a:ext cx="4156537" cy="1323439"/>
          </a:xfrm>
          <a:prstGeom prst="rect">
            <a:avLst/>
          </a:prstGeom>
          <a:noFill/>
        </p:spPr>
        <p:txBody>
          <a:bodyPr wrap="square" rtlCol="0" anchor="ctr">
            <a:spAutoFit/>
          </a:bodyPr>
          <a:lstStyle/>
          <a:p>
            <a:pPr algn="ctr"/>
            <a:r>
              <a:rPr lang="en-US" altLang="en-US" sz="2000" i="1" dirty="0" smtClean="0">
                <a:solidFill>
                  <a:schemeClr val="tx2"/>
                </a:solidFill>
                <a:latin typeface="+mn-lt"/>
                <a:cs typeface="Times New Roman" panose="02020603050405020304" pitchFamily="18" charset="0"/>
                <a:sym typeface="Arial" pitchFamily="34" charset="0"/>
              </a:rPr>
              <a:t>A dedicated </a:t>
            </a:r>
            <a:r>
              <a:rPr lang="en-US" altLang="en-US" sz="2000" i="1" dirty="0">
                <a:solidFill>
                  <a:schemeClr val="tx2"/>
                </a:solidFill>
                <a:latin typeface="+mn-lt"/>
                <a:cs typeface="Times New Roman" panose="02020603050405020304" pitchFamily="18" charset="0"/>
                <a:sym typeface="Arial" pitchFamily="34" charset="0"/>
              </a:rPr>
              <a:t>joint DoD/VA effort addressing the long term consequences of TBI in Service Members and Veterans</a:t>
            </a:r>
            <a:r>
              <a:rPr lang="en-US" altLang="en-US" sz="2000" i="1" dirty="0" smtClean="0">
                <a:solidFill>
                  <a:schemeClr val="tx2"/>
                </a:solidFill>
                <a:latin typeface="+mn-lt"/>
                <a:cs typeface="Times New Roman" panose="02020603050405020304" pitchFamily="18" charset="0"/>
                <a:sym typeface="Arial" pitchFamily="34" charset="0"/>
              </a:rPr>
              <a:t>.</a:t>
            </a:r>
            <a:endParaRPr lang="en-US" altLang="en-US" sz="2000" i="1" dirty="0">
              <a:solidFill>
                <a:schemeClr val="tx2"/>
              </a:solidFill>
              <a:latin typeface="+mn-lt"/>
              <a:cs typeface="Times New Roman" panose="02020603050405020304" pitchFamily="18" charset="0"/>
              <a:sym typeface="Arial" pitchFamily="34" charset="0"/>
            </a:endParaRPr>
          </a:p>
        </p:txBody>
      </p:sp>
      <p:sp>
        <p:nvSpPr>
          <p:cNvPr id="6" name="5-Point Star 5"/>
          <p:cNvSpPr/>
          <p:nvPr/>
        </p:nvSpPr>
        <p:spPr>
          <a:xfrm>
            <a:off x="7950793" y="4652204"/>
            <a:ext cx="64761" cy="49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iamond 7"/>
          <p:cNvSpPr>
            <a:spLocks noChangeAspect="1"/>
          </p:cNvSpPr>
          <p:nvPr/>
        </p:nvSpPr>
        <p:spPr>
          <a:xfrm>
            <a:off x="7978978" y="4490575"/>
            <a:ext cx="73152" cy="73152"/>
          </a:xfrm>
          <a:prstGeom prst="diamond">
            <a:avLst/>
          </a:prstGeom>
          <a:solidFill>
            <a:schemeClr val="accent2">
              <a:lumMod val="25000"/>
              <a:lumOff val="75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iamond 25"/>
          <p:cNvSpPr>
            <a:spLocks noChangeAspect="1"/>
          </p:cNvSpPr>
          <p:nvPr/>
        </p:nvSpPr>
        <p:spPr>
          <a:xfrm>
            <a:off x="4936281" y="4414421"/>
            <a:ext cx="73152" cy="73152"/>
          </a:xfrm>
          <a:prstGeom prst="diamond">
            <a:avLst/>
          </a:prstGeom>
          <a:solidFill>
            <a:schemeClr val="accent2">
              <a:lumMod val="25000"/>
              <a:lumOff val="75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a:spLocks noChangeAspect="1"/>
          </p:cNvSpPr>
          <p:nvPr/>
        </p:nvSpPr>
        <p:spPr>
          <a:xfrm flipH="1">
            <a:off x="6040339" y="5804174"/>
            <a:ext cx="51206" cy="512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flipH="1">
            <a:off x="4766902" y="5179549"/>
            <a:ext cx="51206" cy="512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a:spLocks noChangeAspect="1"/>
          </p:cNvSpPr>
          <p:nvPr/>
        </p:nvSpPr>
        <p:spPr>
          <a:xfrm flipH="1">
            <a:off x="7676491" y="5845798"/>
            <a:ext cx="51206" cy="512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a:spLocks noChangeAspect="1"/>
          </p:cNvSpPr>
          <p:nvPr/>
        </p:nvSpPr>
        <p:spPr>
          <a:xfrm flipH="1">
            <a:off x="7478730" y="4956296"/>
            <a:ext cx="51206" cy="512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6590630" y="4886278"/>
            <a:ext cx="1175041" cy="307777"/>
          </a:xfrm>
          <a:prstGeom prst="rect">
            <a:avLst/>
          </a:prstGeom>
          <a:noFill/>
        </p:spPr>
        <p:txBody>
          <a:bodyPr wrap="square" rtlCol="0">
            <a:spAutoFit/>
          </a:bodyPr>
          <a:lstStyle/>
          <a:p>
            <a:pPr algn="ctr"/>
            <a:r>
              <a:rPr lang="en-US" sz="700" dirty="0" smtClean="0"/>
              <a:t>Mountain </a:t>
            </a:r>
          </a:p>
          <a:p>
            <a:pPr algn="ctr"/>
            <a:r>
              <a:rPr lang="en-US" sz="700" dirty="0" smtClean="0"/>
              <a:t>Home</a:t>
            </a:r>
            <a:endParaRPr lang="en-US" sz="700" dirty="0"/>
          </a:p>
        </p:txBody>
      </p:sp>
      <p:sp>
        <p:nvSpPr>
          <p:cNvPr id="39" name="Oval 38"/>
          <p:cNvSpPr>
            <a:spLocks noChangeAspect="1"/>
          </p:cNvSpPr>
          <p:nvPr/>
        </p:nvSpPr>
        <p:spPr>
          <a:xfrm flipH="1">
            <a:off x="3962530" y="4474747"/>
            <a:ext cx="51206" cy="512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a:spLocks noChangeAspect="1"/>
          </p:cNvSpPr>
          <p:nvPr/>
        </p:nvSpPr>
        <p:spPr>
          <a:xfrm flipH="1">
            <a:off x="6991292" y="4131855"/>
            <a:ext cx="51206" cy="512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6544560" y="3952225"/>
            <a:ext cx="606256" cy="200055"/>
          </a:xfrm>
          <a:prstGeom prst="rect">
            <a:avLst/>
          </a:prstGeom>
          <a:noFill/>
        </p:spPr>
        <p:txBody>
          <a:bodyPr wrap="none" rtlCol="0">
            <a:spAutoFit/>
          </a:bodyPr>
          <a:lstStyle/>
          <a:p>
            <a:r>
              <a:rPr lang="en-US" sz="700" dirty="0" smtClean="0"/>
              <a:t>Milwaukee</a:t>
            </a:r>
            <a:endParaRPr lang="en-US" sz="700" dirty="0"/>
          </a:p>
        </p:txBody>
      </p:sp>
      <p:sp>
        <p:nvSpPr>
          <p:cNvPr id="57" name="TextBox 56"/>
          <p:cNvSpPr txBox="1"/>
          <p:nvPr/>
        </p:nvSpPr>
        <p:spPr>
          <a:xfrm>
            <a:off x="3619419" y="4415372"/>
            <a:ext cx="572593" cy="307777"/>
          </a:xfrm>
          <a:prstGeom prst="rect">
            <a:avLst/>
          </a:prstGeom>
          <a:noFill/>
        </p:spPr>
        <p:txBody>
          <a:bodyPr wrap="none" rtlCol="0">
            <a:spAutoFit/>
          </a:bodyPr>
          <a:lstStyle/>
          <a:p>
            <a:r>
              <a:rPr lang="en-US" sz="700" dirty="0" smtClean="0"/>
              <a:t>San</a:t>
            </a:r>
          </a:p>
          <a:p>
            <a:r>
              <a:rPr lang="en-US" sz="700" dirty="0" smtClean="0"/>
              <a:t>Francisco</a:t>
            </a:r>
            <a:endParaRPr lang="en-US" sz="700" dirty="0"/>
          </a:p>
        </p:txBody>
      </p:sp>
      <p:sp>
        <p:nvSpPr>
          <p:cNvPr id="50" name="TextBox 49"/>
          <p:cNvSpPr txBox="1"/>
          <p:nvPr/>
        </p:nvSpPr>
        <p:spPr>
          <a:xfrm>
            <a:off x="3901016" y="5507927"/>
            <a:ext cx="1899423" cy="400110"/>
          </a:xfrm>
          <a:prstGeom prst="rect">
            <a:avLst/>
          </a:prstGeom>
          <a:noFill/>
        </p:spPr>
        <p:txBody>
          <a:bodyPr wrap="square" rtlCol="0">
            <a:spAutoFit/>
          </a:bodyPr>
          <a:lstStyle/>
          <a:p>
            <a:r>
              <a:rPr lang="en-US" sz="1000" dirty="0" smtClean="0"/>
              <a:t>Coordinating Center &amp; Research Site</a:t>
            </a:r>
            <a:endParaRPr lang="en-US" sz="1000" dirty="0"/>
          </a:p>
        </p:txBody>
      </p:sp>
      <p:sp>
        <p:nvSpPr>
          <p:cNvPr id="52" name="TextBox 51"/>
          <p:cNvSpPr txBox="1"/>
          <p:nvPr/>
        </p:nvSpPr>
        <p:spPr>
          <a:xfrm>
            <a:off x="3901016" y="6085615"/>
            <a:ext cx="1518364" cy="246221"/>
          </a:xfrm>
          <a:prstGeom prst="rect">
            <a:avLst/>
          </a:prstGeom>
          <a:noFill/>
        </p:spPr>
        <p:txBody>
          <a:bodyPr wrap="none" rtlCol="0">
            <a:spAutoFit/>
          </a:bodyPr>
          <a:lstStyle/>
          <a:p>
            <a:r>
              <a:rPr lang="en-US" sz="1000" dirty="0" smtClean="0"/>
              <a:t>Research Sites &amp; Core </a:t>
            </a:r>
            <a:endParaRPr lang="en-US" sz="1000" dirty="0"/>
          </a:p>
        </p:txBody>
      </p:sp>
      <p:sp>
        <p:nvSpPr>
          <p:cNvPr id="51" name="TextBox 50"/>
          <p:cNvSpPr txBox="1"/>
          <p:nvPr/>
        </p:nvSpPr>
        <p:spPr>
          <a:xfrm>
            <a:off x="3901016" y="6287782"/>
            <a:ext cx="1043876" cy="246221"/>
          </a:xfrm>
          <a:prstGeom prst="rect">
            <a:avLst/>
          </a:prstGeom>
          <a:noFill/>
        </p:spPr>
        <p:txBody>
          <a:bodyPr wrap="none" rtlCol="0">
            <a:spAutoFit/>
          </a:bodyPr>
          <a:lstStyle/>
          <a:p>
            <a:r>
              <a:rPr lang="en-US" sz="1000" dirty="0" smtClean="0"/>
              <a:t>Research Core</a:t>
            </a:r>
            <a:endParaRPr lang="en-US" sz="1000" dirty="0"/>
          </a:p>
        </p:txBody>
      </p:sp>
      <p:sp>
        <p:nvSpPr>
          <p:cNvPr id="28" name="Diamond 27"/>
          <p:cNvSpPr>
            <a:spLocks noChangeAspect="1"/>
          </p:cNvSpPr>
          <p:nvPr/>
        </p:nvSpPr>
        <p:spPr>
          <a:xfrm>
            <a:off x="3818490" y="6360992"/>
            <a:ext cx="73152" cy="73152"/>
          </a:xfrm>
          <a:prstGeom prst="diamond">
            <a:avLst/>
          </a:prstGeom>
          <a:solidFill>
            <a:schemeClr val="accent2">
              <a:lumMod val="25000"/>
              <a:lumOff val="7500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5-Point Star 34"/>
          <p:cNvSpPr/>
          <p:nvPr/>
        </p:nvSpPr>
        <p:spPr>
          <a:xfrm>
            <a:off x="3831830" y="5692593"/>
            <a:ext cx="64761" cy="4924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3901016" y="5857273"/>
            <a:ext cx="1021433" cy="246221"/>
          </a:xfrm>
          <a:prstGeom prst="rect">
            <a:avLst/>
          </a:prstGeom>
          <a:noFill/>
        </p:spPr>
        <p:txBody>
          <a:bodyPr wrap="none" rtlCol="0">
            <a:spAutoFit/>
          </a:bodyPr>
          <a:lstStyle/>
          <a:p>
            <a:r>
              <a:rPr lang="en-US" sz="1000" dirty="0" smtClean="0"/>
              <a:t>Research Site </a:t>
            </a:r>
            <a:endParaRPr lang="en-US" sz="1000" dirty="0"/>
          </a:p>
        </p:txBody>
      </p:sp>
      <p:sp>
        <p:nvSpPr>
          <p:cNvPr id="59" name="Oval 58"/>
          <p:cNvSpPr>
            <a:spLocks noChangeAspect="1"/>
          </p:cNvSpPr>
          <p:nvPr/>
        </p:nvSpPr>
        <p:spPr>
          <a:xfrm flipH="1">
            <a:off x="3832206" y="5956074"/>
            <a:ext cx="51206" cy="5120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nut 6"/>
          <p:cNvSpPr/>
          <p:nvPr/>
        </p:nvSpPr>
        <p:spPr>
          <a:xfrm>
            <a:off x="3798954" y="6147681"/>
            <a:ext cx="130512" cy="10998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Donut 59"/>
          <p:cNvSpPr/>
          <p:nvPr/>
        </p:nvSpPr>
        <p:spPr>
          <a:xfrm>
            <a:off x="7957862" y="4878787"/>
            <a:ext cx="130512" cy="10998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Donut 60"/>
          <p:cNvSpPr/>
          <p:nvPr/>
        </p:nvSpPr>
        <p:spPr>
          <a:xfrm>
            <a:off x="4200768" y="3315067"/>
            <a:ext cx="130512" cy="10998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Donut 61"/>
          <p:cNvSpPr/>
          <p:nvPr/>
        </p:nvSpPr>
        <p:spPr>
          <a:xfrm>
            <a:off x="6343460" y="5793514"/>
            <a:ext cx="130512" cy="10998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77151" y="1551296"/>
            <a:ext cx="9028931" cy="1200329"/>
          </a:xfrm>
          <a:prstGeom prst="rect">
            <a:avLst/>
          </a:prstGeom>
        </p:spPr>
        <p:txBody>
          <a:bodyPr wrap="square">
            <a:spAutoFit/>
          </a:bodyPr>
          <a:lstStyle/>
          <a:p>
            <a:pPr marL="285750" indent="-285750">
              <a:buFont typeface="Arial" panose="020B0604020202020204" pitchFamily="34" charset="0"/>
              <a:buChar char="•"/>
            </a:pPr>
            <a:r>
              <a:rPr lang="en-US" altLang="en-US" dirty="0" smtClean="0">
                <a:solidFill>
                  <a:srgbClr val="1B3E6D"/>
                </a:solidFill>
                <a:latin typeface="+mn-lt"/>
                <a:cs typeface="Times New Roman" panose="02020603050405020304" pitchFamily="18" charset="0"/>
                <a:sym typeface="Arial" pitchFamily="34" charset="0"/>
              </a:rPr>
              <a:t>Aligned to Presidential Executive Order 13625 and the  National Research Action Plan </a:t>
            </a:r>
          </a:p>
          <a:p>
            <a:pPr marL="285750" indent="-285750">
              <a:buFont typeface="Arial" panose="020B0604020202020204" pitchFamily="34" charset="0"/>
              <a:buChar char="•"/>
            </a:pPr>
            <a:r>
              <a:rPr lang="en-US" altLang="en-US" dirty="0" smtClean="0">
                <a:solidFill>
                  <a:srgbClr val="1B3E6D"/>
                </a:solidFill>
                <a:latin typeface="+mn-lt"/>
                <a:cs typeface="Times New Roman" panose="02020603050405020304" pitchFamily="18" charset="0"/>
                <a:sym typeface="Arial" pitchFamily="34" charset="0"/>
              </a:rPr>
              <a:t>$62.175M  of VA and DoD Funding</a:t>
            </a:r>
          </a:p>
          <a:p>
            <a:pPr marL="742950" lvl="1" indent="-285750">
              <a:buFont typeface="Arial" panose="020B0604020202020204" pitchFamily="34" charset="0"/>
              <a:buChar char="•"/>
            </a:pPr>
            <a:r>
              <a:rPr lang="en-US" altLang="en-US" dirty="0" smtClean="0">
                <a:solidFill>
                  <a:srgbClr val="1B3E6D"/>
                </a:solidFill>
                <a:latin typeface="+mn-lt"/>
                <a:cs typeface="Times New Roman" panose="02020603050405020304" pitchFamily="18" charset="0"/>
                <a:sym typeface="Arial" pitchFamily="34" charset="0"/>
              </a:rPr>
              <a:t>up to $5M/year for 5 years VA; $37.175M </a:t>
            </a:r>
            <a:r>
              <a:rPr lang="en-US" altLang="en-US" dirty="0">
                <a:solidFill>
                  <a:srgbClr val="1B3E6D"/>
                </a:solidFill>
                <a:latin typeface="+mn-lt"/>
                <a:cs typeface="Times New Roman" panose="02020603050405020304" pitchFamily="18" charset="0"/>
                <a:sym typeface="Arial" pitchFamily="34" charset="0"/>
              </a:rPr>
              <a:t>DoD </a:t>
            </a:r>
            <a:r>
              <a:rPr lang="en-US" altLang="en-US" dirty="0" smtClean="0">
                <a:solidFill>
                  <a:srgbClr val="1B3E6D"/>
                </a:solidFill>
                <a:latin typeface="+mn-lt"/>
                <a:cs typeface="Times New Roman" panose="02020603050405020304" pitchFamily="18" charset="0"/>
                <a:sym typeface="Arial" pitchFamily="34" charset="0"/>
              </a:rPr>
              <a:t>FY12, awarded September 2013</a:t>
            </a:r>
          </a:p>
          <a:p>
            <a:pPr marL="285750" indent="-285750">
              <a:buFont typeface="Arial" panose="020B0604020202020204" pitchFamily="34" charset="0"/>
              <a:buChar char="•"/>
            </a:pPr>
            <a:r>
              <a:rPr lang="en-US" altLang="en-US" dirty="0" smtClean="0">
                <a:solidFill>
                  <a:srgbClr val="1B3E6D"/>
                </a:solidFill>
                <a:latin typeface="+mn-lt"/>
                <a:cs typeface="Times New Roman" panose="02020603050405020304" pitchFamily="18" charset="0"/>
                <a:sym typeface="Arial" pitchFamily="34" charset="0"/>
              </a:rPr>
              <a:t>Oversight via Government Steering Committee with representation from DoD, VA, NIH, NIDRR</a:t>
            </a:r>
          </a:p>
        </p:txBody>
      </p:sp>
    </p:spTree>
    <p:extLst>
      <p:ext uri="{BB962C8B-B14F-4D97-AF65-F5344CB8AC3E}">
        <p14:creationId xmlns:p14="http://schemas.microsoft.com/office/powerpoint/2010/main" xmlns="" val="3209074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357" y="122704"/>
            <a:ext cx="4490040" cy="1154581"/>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xmlns="" val="4228278681"/>
              </p:ext>
            </p:extLst>
          </p:nvPr>
        </p:nvGraphicFramePr>
        <p:xfrm>
          <a:off x="320633" y="1650670"/>
          <a:ext cx="4780764" cy="4286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201882" y="5976103"/>
            <a:ext cx="5130139" cy="830997"/>
          </a:xfrm>
          <a:prstGeom prst="rect">
            <a:avLst/>
          </a:prstGeom>
          <a:noFill/>
        </p:spPr>
        <p:txBody>
          <a:bodyPr wrap="square" rtlCol="0">
            <a:spAutoFit/>
          </a:bodyPr>
          <a:lstStyle/>
          <a:p>
            <a:pPr fontAlgn="base">
              <a:spcBef>
                <a:spcPct val="0"/>
              </a:spcBef>
              <a:spcAft>
                <a:spcPct val="0"/>
              </a:spcAft>
            </a:pPr>
            <a:r>
              <a:rPr lang="en-US" sz="1200" i="1" dirty="0" smtClean="0">
                <a:solidFill>
                  <a:prstClr val="black"/>
                </a:solidFill>
                <a:latin typeface="Arial" pitchFamily="34" charset="0"/>
                <a:ea typeface="ＭＳ Ｐゴシック" pitchFamily="34" charset="-128"/>
              </a:rPr>
              <a:t>* Comorbidities include: psychological</a:t>
            </a:r>
            <a:r>
              <a:rPr lang="en-US" sz="1200" i="1" dirty="0">
                <a:solidFill>
                  <a:prstClr val="black"/>
                </a:solidFill>
                <a:latin typeface="Arial" pitchFamily="34" charset="0"/>
                <a:ea typeface="ＭＳ Ｐゴシック" pitchFamily="34" charset="-128"/>
              </a:rPr>
              <a:t>, neurological (memory, seizure, autonomic dysfunction, sleep disorders), sensory deficits (visual, auditory, vestibular), movement disorders, pain (including headache), cognitive, and neuroendocrine </a:t>
            </a:r>
            <a:r>
              <a:rPr lang="en-US" sz="1200" i="1" dirty="0" smtClean="0">
                <a:solidFill>
                  <a:prstClr val="black"/>
                </a:solidFill>
                <a:latin typeface="Arial" pitchFamily="34" charset="0"/>
                <a:ea typeface="ＭＳ Ｐゴシック" pitchFamily="34" charset="-128"/>
              </a:rPr>
              <a:t>deficits</a:t>
            </a:r>
            <a:endParaRPr lang="en-US" sz="1200" i="1" dirty="0">
              <a:solidFill>
                <a:prstClr val="black"/>
              </a:solidFill>
              <a:latin typeface="Arial" pitchFamily="34" charset="0"/>
              <a:ea typeface="ＭＳ Ｐゴシック" pitchFamily="34" charset="-128"/>
            </a:endParaRPr>
          </a:p>
        </p:txBody>
      </p:sp>
      <p:sp>
        <p:nvSpPr>
          <p:cNvPr id="2" name="TextBox 1"/>
          <p:cNvSpPr txBox="1"/>
          <p:nvPr/>
        </p:nvSpPr>
        <p:spPr>
          <a:xfrm>
            <a:off x="5510151" y="1579418"/>
            <a:ext cx="3491345" cy="4893647"/>
          </a:xfrm>
          <a:prstGeom prst="rect">
            <a:avLst/>
          </a:prstGeom>
          <a:noFill/>
        </p:spPr>
        <p:txBody>
          <a:bodyPr wrap="square" rtlCol="0">
            <a:spAutoFit/>
          </a:bodyPr>
          <a:lstStyle/>
          <a:p>
            <a:pPr algn="ctr" fontAlgn="base">
              <a:spcBef>
                <a:spcPct val="0"/>
              </a:spcBef>
              <a:spcAft>
                <a:spcPct val="0"/>
              </a:spcAft>
            </a:pPr>
            <a:r>
              <a:rPr lang="en-US" dirty="0" smtClean="0">
                <a:solidFill>
                  <a:prstClr val="black"/>
                </a:solidFill>
                <a:latin typeface="Arial" pitchFamily="34" charset="0"/>
                <a:ea typeface="ＭＳ Ｐゴシック" pitchFamily="34" charset="-128"/>
              </a:rPr>
              <a:t>Highlights</a:t>
            </a:r>
          </a:p>
          <a:p>
            <a:pPr marL="166688" indent="-166688" fontAlgn="base">
              <a:spcBef>
                <a:spcPct val="0"/>
              </a:spcBef>
              <a:spcAft>
                <a:spcPct val="0"/>
              </a:spcAft>
              <a:buFont typeface="Arial" panose="020B0604020202020204" pitchFamily="34" charset="0"/>
              <a:buChar char="•"/>
            </a:pPr>
            <a:r>
              <a:rPr lang="en-US" sz="1600" dirty="0" smtClean="0">
                <a:solidFill>
                  <a:prstClr val="black"/>
                </a:solidFill>
                <a:latin typeface="Arial" pitchFamily="34" charset="0"/>
                <a:ea typeface="ＭＳ Ｐゴシック" pitchFamily="34" charset="-128"/>
              </a:rPr>
              <a:t>Core facilities for common research efforts</a:t>
            </a:r>
          </a:p>
          <a:p>
            <a:pPr marL="166688" indent="-166688" fontAlgn="base">
              <a:spcBef>
                <a:spcPct val="0"/>
              </a:spcBef>
              <a:spcAft>
                <a:spcPct val="0"/>
              </a:spcAft>
              <a:buFont typeface="Arial" panose="020B0604020202020204" pitchFamily="34" charset="0"/>
              <a:buChar char="•"/>
            </a:pPr>
            <a:r>
              <a:rPr lang="en-US" sz="1600" dirty="0" smtClean="0">
                <a:solidFill>
                  <a:prstClr val="black"/>
                </a:solidFill>
                <a:latin typeface="Arial" pitchFamily="34" charset="0"/>
                <a:ea typeface="ＭＳ Ｐゴシック" pitchFamily="34" charset="-128"/>
              </a:rPr>
              <a:t>Alignment with DVBIC 15 Year Study for TBI</a:t>
            </a:r>
          </a:p>
          <a:p>
            <a:pPr marL="166688" indent="-166688" fontAlgn="base">
              <a:spcBef>
                <a:spcPct val="0"/>
              </a:spcBef>
              <a:spcAft>
                <a:spcPct val="0"/>
              </a:spcAft>
              <a:buFont typeface="Arial" panose="020B0604020202020204" pitchFamily="34" charset="0"/>
              <a:buChar char="•"/>
            </a:pPr>
            <a:r>
              <a:rPr lang="en-US" sz="1600" dirty="0" smtClean="0">
                <a:solidFill>
                  <a:prstClr val="black"/>
                </a:solidFill>
                <a:latin typeface="Arial" pitchFamily="34" charset="0"/>
                <a:ea typeface="ＭＳ Ｐゴシック" pitchFamily="34" charset="-128"/>
              </a:rPr>
              <a:t>Leverages </a:t>
            </a:r>
          </a:p>
          <a:p>
            <a:pPr marL="463550" lvl="1" indent="-177800" fontAlgn="base">
              <a:spcBef>
                <a:spcPct val="0"/>
              </a:spcBef>
              <a:spcAft>
                <a:spcPct val="0"/>
              </a:spcAft>
              <a:buFont typeface="Arial" panose="020B0604020202020204" pitchFamily="34" charset="0"/>
              <a:buChar char="•"/>
            </a:pPr>
            <a:r>
              <a:rPr lang="en-US" sz="1400" dirty="0" smtClean="0">
                <a:solidFill>
                  <a:prstClr val="black"/>
                </a:solidFill>
                <a:latin typeface="Arial" pitchFamily="34" charset="0"/>
                <a:ea typeface="ＭＳ Ｐゴシック" pitchFamily="34" charset="-128"/>
              </a:rPr>
              <a:t>Multiple DoD and VA clinical sites</a:t>
            </a:r>
          </a:p>
          <a:p>
            <a:pPr marL="463550" lvl="1" indent="-177800" fontAlgn="base">
              <a:spcBef>
                <a:spcPct val="0"/>
              </a:spcBef>
              <a:spcAft>
                <a:spcPct val="0"/>
              </a:spcAft>
              <a:buFont typeface="Arial" panose="020B0604020202020204" pitchFamily="34" charset="0"/>
              <a:buChar char="•"/>
            </a:pPr>
            <a:r>
              <a:rPr lang="en-US" sz="1400" dirty="0" smtClean="0">
                <a:solidFill>
                  <a:prstClr val="black"/>
                </a:solidFill>
                <a:latin typeface="Arial" pitchFamily="34" charset="0"/>
                <a:ea typeface="ＭＳ Ｐゴシック" pitchFamily="34" charset="-128"/>
              </a:rPr>
              <a:t>previously funded in-theater efforts for follow up data</a:t>
            </a:r>
          </a:p>
          <a:p>
            <a:pPr marL="463550" lvl="1" indent="-177800" fontAlgn="base">
              <a:spcBef>
                <a:spcPct val="0"/>
              </a:spcBef>
              <a:spcAft>
                <a:spcPct val="0"/>
              </a:spcAft>
              <a:buFont typeface="Arial" panose="020B0604020202020204" pitchFamily="34" charset="0"/>
              <a:buChar char="•"/>
            </a:pPr>
            <a:r>
              <a:rPr lang="en-US" sz="1400" dirty="0" smtClean="0">
                <a:solidFill>
                  <a:prstClr val="black"/>
                </a:solidFill>
                <a:latin typeface="Arial" pitchFamily="34" charset="0"/>
                <a:ea typeface="ＭＳ Ｐゴシック" pitchFamily="34" charset="-128"/>
              </a:rPr>
              <a:t>DoD and VA Centers of Excellence</a:t>
            </a:r>
          </a:p>
          <a:p>
            <a:pPr marL="463550" lvl="1" indent="-177800" fontAlgn="base">
              <a:spcBef>
                <a:spcPct val="0"/>
              </a:spcBef>
              <a:spcAft>
                <a:spcPct val="0"/>
              </a:spcAft>
              <a:buFont typeface="Arial" panose="020B0604020202020204" pitchFamily="34" charset="0"/>
              <a:buChar char="•"/>
            </a:pPr>
            <a:r>
              <a:rPr lang="en-US" sz="1400" dirty="0" smtClean="0">
                <a:solidFill>
                  <a:prstClr val="black"/>
                </a:solidFill>
                <a:latin typeface="Arial" pitchFamily="34" charset="0"/>
                <a:ea typeface="ＭＳ Ｐゴシック" pitchFamily="34" charset="-128"/>
              </a:rPr>
              <a:t>Nationwide expertise of established research networks</a:t>
            </a:r>
          </a:p>
          <a:p>
            <a:pPr marL="166688" indent="-166688" fontAlgn="base">
              <a:spcBef>
                <a:spcPct val="0"/>
              </a:spcBef>
              <a:spcAft>
                <a:spcPct val="0"/>
              </a:spcAft>
              <a:buFont typeface="Arial" panose="020B0604020202020204" pitchFamily="34" charset="0"/>
              <a:buChar char="•"/>
            </a:pPr>
            <a:r>
              <a:rPr lang="en-US" sz="1600" dirty="0" smtClean="0">
                <a:solidFill>
                  <a:prstClr val="black"/>
                </a:solidFill>
                <a:latin typeface="Arial" pitchFamily="34" charset="0"/>
                <a:ea typeface="ＭＳ Ｐゴシック" pitchFamily="34" charset="-128"/>
              </a:rPr>
              <a:t>Use of common data elements (CDEs) and entry of data into FITBIR</a:t>
            </a:r>
          </a:p>
          <a:p>
            <a:pPr marL="166688" indent="-166688" fontAlgn="base">
              <a:spcBef>
                <a:spcPct val="0"/>
              </a:spcBef>
              <a:spcAft>
                <a:spcPct val="0"/>
              </a:spcAft>
              <a:buFont typeface="Arial" panose="020B0604020202020204" pitchFamily="34" charset="0"/>
              <a:buChar char="•"/>
            </a:pPr>
            <a:r>
              <a:rPr lang="en-US" sz="1600" dirty="0" smtClean="0">
                <a:solidFill>
                  <a:prstClr val="black"/>
                </a:solidFill>
                <a:latin typeface="Arial" pitchFamily="34" charset="0"/>
                <a:ea typeface="ＭＳ Ｐゴシック" pitchFamily="34" charset="-128"/>
              </a:rPr>
              <a:t>Robust Peer Review Program to identify new projects</a:t>
            </a:r>
          </a:p>
          <a:p>
            <a:pPr marL="166688" indent="-166688" fontAlgn="base">
              <a:spcBef>
                <a:spcPct val="0"/>
              </a:spcBef>
              <a:spcAft>
                <a:spcPct val="0"/>
              </a:spcAft>
              <a:buFont typeface="Arial" panose="020B0604020202020204" pitchFamily="34" charset="0"/>
              <a:buChar char="•"/>
            </a:pPr>
            <a:endParaRPr lang="en-US" sz="1600" dirty="0" smtClean="0">
              <a:solidFill>
                <a:prstClr val="black"/>
              </a:solidFill>
              <a:latin typeface="Arial" pitchFamily="34" charset="0"/>
              <a:ea typeface="ＭＳ Ｐゴシック" pitchFamily="34" charset="-128"/>
            </a:endParaRPr>
          </a:p>
          <a:p>
            <a:pPr marL="285750" indent="-285750" fontAlgn="base">
              <a:spcBef>
                <a:spcPct val="0"/>
              </a:spcBef>
              <a:spcAft>
                <a:spcPct val="0"/>
              </a:spcAft>
              <a:buFont typeface="Arial" panose="020B0604020202020204" pitchFamily="34" charset="0"/>
              <a:buChar char="•"/>
            </a:pPr>
            <a:endParaRPr lang="en-US" sz="1600" dirty="0" smtClean="0">
              <a:solidFill>
                <a:prstClr val="black"/>
              </a:solidFill>
              <a:latin typeface="Arial" pitchFamily="34" charset="0"/>
              <a:ea typeface="ＭＳ Ｐゴシック" pitchFamily="34" charset="-128"/>
            </a:endParaRPr>
          </a:p>
          <a:p>
            <a:pPr marL="285750" indent="-285750" fontAlgn="base">
              <a:spcBef>
                <a:spcPct val="0"/>
              </a:spcBef>
              <a:spcAft>
                <a:spcPct val="0"/>
              </a:spcAft>
              <a:buFont typeface="Arial" panose="020B0604020202020204" pitchFamily="34" charset="0"/>
              <a:buChar char="•"/>
            </a:pPr>
            <a:endParaRPr lang="en-US"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xmlns="" val="61579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CENC Projects &amp; </a:t>
            </a:r>
            <a:br>
              <a:rPr lang="en-US" dirty="0" smtClean="0"/>
            </a:br>
            <a:r>
              <a:rPr lang="en-US" dirty="0" smtClean="0"/>
              <a:t>Research Cores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4035386992"/>
              </p:ext>
            </p:extLst>
          </p:nvPr>
        </p:nvGraphicFramePr>
        <p:xfrm>
          <a:off x="320040" y="1913980"/>
          <a:ext cx="8503919" cy="3012440"/>
        </p:xfrm>
        <a:graphic>
          <a:graphicData uri="http://schemas.openxmlformats.org/drawingml/2006/table">
            <a:tbl>
              <a:tblPr firstRow="1" bandRow="1">
                <a:tableStyleId>{5C22544A-7EE6-4342-B048-85BDC9FD1C3A}</a:tableStyleId>
              </a:tblPr>
              <a:tblGrid>
                <a:gridCol w="4099560"/>
                <a:gridCol w="4404359"/>
              </a:tblGrid>
              <a:tr h="370840">
                <a:tc>
                  <a:txBody>
                    <a:bodyPr/>
                    <a:lstStyle/>
                    <a:p>
                      <a:pPr algn="ctr"/>
                      <a:r>
                        <a:rPr lang="en-US" sz="1600" dirty="0" smtClean="0">
                          <a:solidFill>
                            <a:schemeClr val="tx1"/>
                          </a:solidFill>
                          <a:latin typeface="Arial" panose="020B0604020202020204" pitchFamily="34" charset="0"/>
                          <a:cs typeface="Arial" panose="020B0604020202020204" pitchFamily="34" charset="0"/>
                        </a:rPr>
                        <a:t>Approved</a:t>
                      </a:r>
                      <a:r>
                        <a:rPr lang="en-US" sz="1600" baseline="0" dirty="0" smtClean="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Studies*</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Integrated</a:t>
                      </a:r>
                      <a:r>
                        <a:rPr lang="en-US" sz="1600" baseline="0" dirty="0" smtClean="0">
                          <a:solidFill>
                            <a:schemeClr val="tx1"/>
                          </a:solidFill>
                          <a:latin typeface="Arial" panose="020B0604020202020204" pitchFamily="34" charset="0"/>
                          <a:cs typeface="Arial" panose="020B0604020202020204" pitchFamily="34" charset="0"/>
                        </a:rPr>
                        <a:t> Research Cores</a:t>
                      </a:r>
                      <a:endParaRPr lang="en-US" sz="1600" dirty="0">
                        <a:solidFill>
                          <a:schemeClr val="tx1"/>
                        </a:solidFill>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Longitudinal Cohort Study</a:t>
                      </a:r>
                      <a:endParaRPr lang="en-US" sz="1600" dirty="0">
                        <a:latin typeface="Arial" panose="020B0604020202020204" pitchFamily="34" charset="0"/>
                        <a:cs typeface="Arial" panose="020B0604020202020204" pitchFamily="34" charset="0"/>
                      </a:endParaRPr>
                    </a:p>
                  </a:txBody>
                  <a:tcPr/>
                </a:tc>
                <a:tc>
                  <a:txBody>
                    <a:bodyPr/>
                    <a:lstStyle/>
                    <a:p>
                      <a:r>
                        <a:rPr lang="en-US" sz="1600" baseline="0" dirty="0" smtClean="0">
                          <a:solidFill>
                            <a:schemeClr val="dk1"/>
                          </a:solidFill>
                          <a:latin typeface="Arial" panose="020B0604020202020204" pitchFamily="34" charset="0"/>
                          <a:cs typeface="Arial" panose="020B0604020202020204" pitchFamily="34" charset="0"/>
                        </a:rPr>
                        <a:t>Biostatistics, Data Management and Study Management</a:t>
                      </a:r>
                      <a:endParaRPr lang="en-US" sz="1600" dirty="0">
                        <a:solidFill>
                          <a:srgbClr val="FF0000"/>
                        </a:solidFill>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ADAPT</a:t>
                      </a:r>
                      <a:endParaRPr lang="en-US" sz="1600" dirty="0">
                        <a:latin typeface="Arial" panose="020B0604020202020204" pitchFamily="34" charset="0"/>
                        <a:cs typeface="Arial" panose="020B0604020202020204" pitchFamily="34" charset="0"/>
                      </a:endParaRPr>
                    </a:p>
                  </a:txBody>
                  <a:tcPr/>
                </a:tc>
                <a:tc>
                  <a:txBody>
                    <a:bodyPr/>
                    <a:lstStyle/>
                    <a:p>
                      <a:r>
                        <a:rPr lang="en-US" sz="1600" dirty="0" err="1" smtClean="0">
                          <a:latin typeface="Arial" panose="020B0604020202020204" pitchFamily="34" charset="0"/>
                          <a:cs typeface="Arial" panose="020B0604020202020204" pitchFamily="34" charset="0"/>
                        </a:rPr>
                        <a:t>Biorespository</a:t>
                      </a:r>
                      <a:r>
                        <a:rPr lang="en-US" sz="1600" baseline="0" dirty="0" smtClean="0">
                          <a:latin typeface="Arial" panose="020B0604020202020204" pitchFamily="34" charset="0"/>
                          <a:cs typeface="Arial" panose="020B0604020202020204" pitchFamily="34" charset="0"/>
                        </a:rPr>
                        <a:t> &amp; Biomarkers</a:t>
                      </a:r>
                      <a:r>
                        <a:rPr lang="en-US" sz="1600" dirty="0" smtClean="0">
                          <a:latin typeface="Arial" panose="020B0604020202020204" pitchFamily="34" charset="0"/>
                          <a:cs typeface="Arial" panose="020B0604020202020204" pitchFamily="34" charset="0"/>
                        </a:rPr>
                        <a:t> Core</a:t>
                      </a:r>
                      <a:endParaRPr lang="en-US" sz="1600" i="0" dirty="0">
                        <a:latin typeface="Arial" panose="020B0604020202020204" pitchFamily="34" charset="0"/>
                        <a:cs typeface="Arial" panose="020B0604020202020204" pitchFamily="34" charset="0"/>
                      </a:endParaRPr>
                    </a:p>
                  </a:txBody>
                  <a:tcPr/>
                </a:tc>
              </a:tr>
              <a:tr h="370840">
                <a:tc>
                  <a:txBody>
                    <a:bodyPr/>
                    <a:lstStyle/>
                    <a:p>
                      <a:r>
                        <a:rPr lang="en-US" sz="1600" dirty="0" err="1" smtClean="0">
                          <a:latin typeface="Arial" panose="020B0604020202020204" pitchFamily="34" charset="0"/>
                          <a:cs typeface="Arial" panose="020B0604020202020204" pitchFamily="34" charset="0"/>
                        </a:rPr>
                        <a:t>Otolith</a:t>
                      </a:r>
                      <a:r>
                        <a:rPr lang="en-US" sz="1600" baseline="0" dirty="0" smtClean="0">
                          <a:latin typeface="Arial" panose="020B0604020202020204" pitchFamily="34" charset="0"/>
                          <a:cs typeface="Arial" panose="020B0604020202020204" pitchFamily="34" charset="0"/>
                        </a:rPr>
                        <a:t> Dysfunction and Postural Stability</a:t>
                      </a:r>
                      <a:endParaRPr lang="en-US" sz="16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Neuroimaging Core</a:t>
                      </a:r>
                      <a:endParaRPr lang="en-US" sz="1600" i="0" dirty="0" smtClean="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Epidemiology of </a:t>
                      </a:r>
                      <a:r>
                        <a:rPr lang="en-US" sz="1600" dirty="0" err="1" smtClean="0">
                          <a:latin typeface="Arial" panose="020B0604020202020204" pitchFamily="34" charset="0"/>
                          <a:cs typeface="Arial" panose="020B0604020202020204" pitchFamily="34" charset="0"/>
                        </a:rPr>
                        <a:t>mTBI</a:t>
                      </a:r>
                      <a:r>
                        <a:rPr lang="en-US" sz="1600" baseline="0" dirty="0" smtClean="0">
                          <a:latin typeface="Arial" panose="020B0604020202020204" pitchFamily="34" charset="0"/>
                          <a:cs typeface="Arial" panose="020B0604020202020204" pitchFamily="34" charset="0"/>
                        </a:rPr>
                        <a:t> and Neurosensory Outcomes</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Neuropathology Core</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Tau Conformation</a:t>
                      </a:r>
                      <a:endParaRPr lang="en-US" sz="16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DTI Standardization</a:t>
                      </a:r>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r>
            </a:tbl>
          </a:graphicData>
        </a:graphic>
      </p:graphicFrame>
      <p:sp>
        <p:nvSpPr>
          <p:cNvPr id="3" name="TextBox 2"/>
          <p:cNvSpPr txBox="1"/>
          <p:nvPr/>
        </p:nvSpPr>
        <p:spPr>
          <a:xfrm>
            <a:off x="372140" y="5104200"/>
            <a:ext cx="5220586" cy="276999"/>
          </a:xfrm>
          <a:prstGeom prst="rect">
            <a:avLst/>
          </a:prstGeom>
          <a:noFill/>
        </p:spPr>
        <p:txBody>
          <a:bodyPr wrap="square" rtlCol="0">
            <a:spAutoFit/>
          </a:bodyPr>
          <a:lstStyle/>
          <a:p>
            <a:pPr fontAlgn="base">
              <a:spcBef>
                <a:spcPct val="0"/>
              </a:spcBef>
              <a:spcAft>
                <a:spcPct val="0"/>
              </a:spcAft>
            </a:pPr>
            <a:r>
              <a:rPr lang="en-US" sz="1200" i="1" dirty="0" smtClean="0">
                <a:solidFill>
                  <a:prstClr val="black"/>
                </a:solidFill>
                <a:latin typeface="Arial" pitchFamily="34" charset="0"/>
                <a:ea typeface="ＭＳ Ｐゴシック" pitchFamily="34" charset="-128"/>
              </a:rPr>
              <a:t>* Quad Charts can be found at the end of the slide deck</a:t>
            </a:r>
            <a:endParaRPr lang="en-US" sz="1200" i="1"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xmlns="" val="2384443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CENC Project Alignment to DoD/VA National Research Action Plan Priorities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954322515"/>
              </p:ext>
            </p:extLst>
          </p:nvPr>
        </p:nvGraphicFramePr>
        <p:xfrm>
          <a:off x="360984" y="1580237"/>
          <a:ext cx="8503919" cy="4769304"/>
        </p:xfrm>
        <a:graphic>
          <a:graphicData uri="http://schemas.openxmlformats.org/drawingml/2006/table">
            <a:tbl>
              <a:tblPr firstRow="1" bandRow="1">
                <a:tableStyleId>{5C22544A-7EE6-4342-B048-85BDC9FD1C3A}</a:tableStyleId>
              </a:tblPr>
              <a:tblGrid>
                <a:gridCol w="4099560"/>
                <a:gridCol w="4404359"/>
              </a:tblGrid>
              <a:tr h="370840">
                <a:tc>
                  <a:txBody>
                    <a:bodyPr/>
                    <a:lstStyle/>
                    <a:p>
                      <a:pPr algn="ctr"/>
                      <a:r>
                        <a:rPr lang="en-US" sz="1600" dirty="0" smtClean="0">
                          <a:solidFill>
                            <a:schemeClr val="tx1"/>
                          </a:solidFill>
                          <a:latin typeface="Arial" panose="020B0604020202020204" pitchFamily="34" charset="0"/>
                          <a:cs typeface="Arial" panose="020B0604020202020204" pitchFamily="34" charset="0"/>
                        </a:rPr>
                        <a:t>NRAP Objective</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1600" dirty="0" smtClean="0">
                          <a:solidFill>
                            <a:schemeClr val="tx1"/>
                          </a:solidFill>
                          <a:latin typeface="Arial" panose="020B0604020202020204" pitchFamily="34" charset="0"/>
                          <a:cs typeface="Arial" panose="020B0604020202020204" pitchFamily="34" charset="0"/>
                        </a:rPr>
                        <a:t>CENC projects</a:t>
                      </a:r>
                      <a:r>
                        <a:rPr lang="en-US" sz="1600" baseline="0" dirty="0" smtClean="0">
                          <a:solidFill>
                            <a:schemeClr val="tx1"/>
                          </a:solidFill>
                          <a:latin typeface="Arial" panose="020B0604020202020204" pitchFamily="34" charset="0"/>
                          <a:cs typeface="Arial" panose="020B0604020202020204" pitchFamily="34" charset="0"/>
                        </a:rPr>
                        <a:t> or actions</a:t>
                      </a:r>
                      <a:endParaRPr lang="en-US" sz="1600" dirty="0">
                        <a:solidFill>
                          <a:schemeClr val="tx1"/>
                        </a:solidFill>
                        <a:latin typeface="Arial" panose="020B0604020202020204" pitchFamily="34" charset="0"/>
                        <a:cs typeface="Arial" panose="020B0604020202020204" pitchFamily="34" charset="0"/>
                      </a:endParaRPr>
                    </a:p>
                  </a:txBody>
                  <a:tcPr anchor="ctr"/>
                </a:tc>
              </a:tr>
              <a:tr h="370840">
                <a:tc>
                  <a:txBody>
                    <a:bodyPr/>
                    <a:lstStyle/>
                    <a:p>
                      <a:r>
                        <a:rPr lang="en-US" sz="1400" dirty="0" smtClean="0">
                          <a:latin typeface="Arial" panose="020B0604020202020204" pitchFamily="34" charset="0"/>
                          <a:cs typeface="Arial" panose="020B0604020202020204" pitchFamily="34" charset="0"/>
                        </a:rPr>
                        <a:t>Classify/Stage</a:t>
                      </a:r>
                      <a:r>
                        <a:rPr lang="en-US" sz="1400" baseline="0" dirty="0" smtClean="0">
                          <a:latin typeface="Arial" panose="020B0604020202020204" pitchFamily="34" charset="0"/>
                          <a:cs typeface="Arial" panose="020B0604020202020204" pitchFamily="34" charset="0"/>
                        </a:rPr>
                        <a:t> mTBI, including imaging and biomarkers</a:t>
                      </a:r>
                      <a:endParaRPr lang="en-US" sz="14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Longitudinal Cohort</a:t>
                      </a:r>
                      <a:r>
                        <a:rPr lang="en-US" sz="1400" baseline="0" dirty="0" smtClean="0">
                          <a:latin typeface="Arial" panose="020B0604020202020204" pitchFamily="34" charset="0"/>
                          <a:cs typeface="Arial" panose="020B0604020202020204" pitchFamily="34" charset="0"/>
                        </a:rPr>
                        <a:t> Study, DTI Standardization</a:t>
                      </a:r>
                      <a:endParaRPr lang="en-US" sz="1400" dirty="0">
                        <a:solidFill>
                          <a:srgbClr val="FF0000"/>
                        </a:solidFill>
                        <a:latin typeface="Arial" panose="020B0604020202020204" pitchFamily="34" charset="0"/>
                        <a:cs typeface="Arial" panose="020B0604020202020204" pitchFamily="34" charset="0"/>
                      </a:endParaRPr>
                    </a:p>
                  </a:txBody>
                  <a:tcPr anchor="ctr"/>
                </a:tc>
              </a:tr>
              <a:tr h="370840">
                <a:tc>
                  <a:txBody>
                    <a:bodyPr/>
                    <a:lstStyle/>
                    <a:p>
                      <a:r>
                        <a:rPr lang="en-US" sz="1400" dirty="0" smtClean="0">
                          <a:latin typeface="Arial" panose="020B0604020202020204" pitchFamily="34" charset="0"/>
                          <a:cs typeface="Arial" panose="020B0604020202020204" pitchFamily="34" charset="0"/>
                        </a:rPr>
                        <a:t>Acute/Chronic</a:t>
                      </a:r>
                      <a:r>
                        <a:rPr lang="en-US" sz="1400" baseline="0" dirty="0" smtClean="0">
                          <a:latin typeface="Arial" panose="020B0604020202020204" pitchFamily="34" charset="0"/>
                          <a:cs typeface="Arial" panose="020B0604020202020204" pitchFamily="34" charset="0"/>
                        </a:rPr>
                        <a:t> Effects of mTBI and risk factors</a:t>
                      </a:r>
                      <a:endParaRPr lang="en-US" sz="14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Longitudinal Cohort Study</a:t>
                      </a:r>
                      <a:r>
                        <a:rPr lang="en-US" sz="1400" i="1" baseline="0" dirty="0" smtClean="0">
                          <a:latin typeface="Arial" panose="020B0604020202020204" pitchFamily="34" charset="0"/>
                          <a:cs typeface="Arial" panose="020B0604020202020204" pitchFamily="34" charset="0"/>
                        </a:rPr>
                        <a:t>, </a:t>
                      </a:r>
                      <a:r>
                        <a:rPr lang="en-US" sz="1400" i="0" baseline="0" dirty="0" smtClean="0">
                          <a:latin typeface="Arial" panose="020B0604020202020204" pitchFamily="34" charset="0"/>
                          <a:cs typeface="Arial" panose="020B0604020202020204" pitchFamily="34" charset="0"/>
                        </a:rPr>
                        <a:t>Epidemiology /Outcomes  Study</a:t>
                      </a:r>
                      <a:r>
                        <a:rPr lang="en-US" sz="1400" i="1" baseline="0" dirty="0" smtClean="0">
                          <a:latin typeface="Arial" panose="020B0604020202020204" pitchFamily="34" charset="0"/>
                          <a:cs typeface="Arial" panose="020B0604020202020204" pitchFamily="34" charset="0"/>
                        </a:rPr>
                        <a:t>, </a:t>
                      </a:r>
                      <a:r>
                        <a:rPr lang="en-US" sz="1400" i="0" baseline="0" dirty="0" smtClean="0">
                          <a:latin typeface="Arial" panose="020B0604020202020204" pitchFamily="34" charset="0"/>
                          <a:cs typeface="Arial" panose="020B0604020202020204" pitchFamily="34" charset="0"/>
                        </a:rPr>
                        <a:t>Otolith Dysfunction and Postural Stability Study</a:t>
                      </a:r>
                      <a:r>
                        <a:rPr lang="en-US" sz="1400" i="1" baseline="0" dirty="0" smtClean="0">
                          <a:latin typeface="Arial" panose="020B0604020202020204" pitchFamily="34" charset="0"/>
                          <a:cs typeface="Arial" panose="020B0604020202020204" pitchFamily="34" charset="0"/>
                        </a:rPr>
                        <a:t>, TBD New Projects*</a:t>
                      </a:r>
                      <a:endParaRPr lang="en-US" sz="1400" i="1" dirty="0">
                        <a:latin typeface="Arial" panose="020B0604020202020204" pitchFamily="34" charset="0"/>
                        <a:cs typeface="Arial" panose="020B0604020202020204" pitchFamily="34" charset="0"/>
                      </a:endParaRPr>
                    </a:p>
                  </a:txBody>
                  <a:tcPr anchor="ctr"/>
                </a:tc>
              </a:tr>
              <a:tr h="852624">
                <a:tc>
                  <a:txBody>
                    <a:bodyPr/>
                    <a:lstStyle/>
                    <a:p>
                      <a:r>
                        <a:rPr lang="en-US" sz="1400" dirty="0" smtClean="0">
                          <a:latin typeface="Arial" panose="020B0604020202020204" pitchFamily="34" charset="0"/>
                          <a:cs typeface="Arial" panose="020B0604020202020204" pitchFamily="34" charset="0"/>
                        </a:rPr>
                        <a:t>Causal effects b/n mTBI, longitudinal effects and degenerative changes, including imaging,</a:t>
                      </a:r>
                      <a:r>
                        <a:rPr lang="en-US" sz="1400" baseline="0" dirty="0" smtClean="0">
                          <a:latin typeface="Arial" panose="020B0604020202020204" pitchFamily="34" charset="0"/>
                          <a:cs typeface="Arial" panose="020B0604020202020204" pitchFamily="34" charset="0"/>
                        </a:rPr>
                        <a:t> biomarkers</a:t>
                      </a:r>
                      <a:endParaRPr lang="en-US" sz="14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Longitudinal Cohort Study,</a:t>
                      </a:r>
                      <a:r>
                        <a:rPr lang="en-US" sz="1400" i="1" baseline="0" dirty="0" smtClean="0">
                          <a:latin typeface="Arial" panose="020B0604020202020204" pitchFamily="34" charset="0"/>
                          <a:cs typeface="Arial" panose="020B0604020202020204" pitchFamily="34" charset="0"/>
                        </a:rPr>
                        <a:t> </a:t>
                      </a:r>
                      <a:r>
                        <a:rPr lang="en-US" sz="1400" i="0" baseline="0" dirty="0" smtClean="0">
                          <a:latin typeface="Arial" panose="020B0604020202020204" pitchFamily="34" charset="0"/>
                          <a:cs typeface="Arial" panose="020B0604020202020204" pitchFamily="34" charset="0"/>
                        </a:rPr>
                        <a:t>Epidemiology /Outcomes  Study</a:t>
                      </a:r>
                      <a:r>
                        <a:rPr lang="en-US" sz="1400" i="1" baseline="0" dirty="0" smtClean="0">
                          <a:latin typeface="Arial" panose="020B0604020202020204" pitchFamily="34" charset="0"/>
                          <a:cs typeface="Arial" panose="020B0604020202020204" pitchFamily="34" charset="0"/>
                        </a:rPr>
                        <a:t>, </a:t>
                      </a:r>
                      <a:r>
                        <a:rPr lang="en-US" sz="1400" i="0" baseline="0" dirty="0" smtClean="0">
                          <a:latin typeface="Arial" panose="020B0604020202020204" pitchFamily="34" charset="0"/>
                          <a:cs typeface="Arial" panose="020B0604020202020204" pitchFamily="34" charset="0"/>
                        </a:rPr>
                        <a:t>ADAPT, DTI Standardization, </a:t>
                      </a:r>
                      <a:r>
                        <a:rPr lang="en-US" sz="1400" i="1" baseline="0" dirty="0" smtClean="0">
                          <a:latin typeface="Arial" panose="020B0604020202020204" pitchFamily="34" charset="0"/>
                          <a:cs typeface="Arial" panose="020B0604020202020204" pitchFamily="34" charset="0"/>
                        </a:rPr>
                        <a:t>TBD New Projects*</a:t>
                      </a:r>
                      <a:endParaRPr lang="en-US" sz="1400" i="1" dirty="0" smtClean="0">
                        <a:latin typeface="Arial" panose="020B0604020202020204" pitchFamily="34" charset="0"/>
                        <a:cs typeface="Arial" panose="020B0604020202020204" pitchFamily="34" charset="0"/>
                      </a:endParaRPr>
                    </a:p>
                  </a:txBody>
                  <a:tcPr anchor="ctr"/>
                </a:tc>
              </a:tr>
              <a:tr h="370840">
                <a:tc>
                  <a:txBody>
                    <a:bodyPr/>
                    <a:lstStyle/>
                    <a:p>
                      <a:r>
                        <a:rPr lang="en-US" sz="1400" dirty="0" smtClean="0">
                          <a:latin typeface="Arial" panose="020B0604020202020204" pitchFamily="34" charset="0"/>
                          <a:cs typeface="Arial" panose="020B0604020202020204" pitchFamily="34" charset="0"/>
                        </a:rPr>
                        <a:t>Efficacy of pharmacologic and non-pharmacologic interventions</a:t>
                      </a:r>
                      <a:endParaRPr lang="en-US" sz="1400" dirty="0">
                        <a:latin typeface="Arial" panose="020B0604020202020204" pitchFamily="34" charset="0"/>
                        <a:cs typeface="Arial" panose="020B0604020202020204" pitchFamily="34" charset="0"/>
                      </a:endParaRPr>
                    </a:p>
                  </a:txBody>
                  <a:tcPr anchor="ctr"/>
                </a:tc>
                <a:tc>
                  <a:txBody>
                    <a:bodyPr/>
                    <a:lstStyle/>
                    <a:p>
                      <a:r>
                        <a:rPr lang="en-US" sz="1400" i="1" baseline="0" dirty="0" smtClean="0">
                          <a:latin typeface="Arial" panose="020B0604020202020204" pitchFamily="34" charset="0"/>
                          <a:cs typeface="Arial" panose="020B0604020202020204" pitchFamily="34" charset="0"/>
                        </a:rPr>
                        <a:t>TBD New Projects*</a:t>
                      </a:r>
                      <a:endParaRPr lang="en-US" sz="1400" i="1" dirty="0">
                        <a:latin typeface="Arial" panose="020B0604020202020204" pitchFamily="34" charset="0"/>
                        <a:cs typeface="Arial" panose="020B0604020202020204" pitchFamily="34" charset="0"/>
                      </a:endParaRPr>
                    </a:p>
                  </a:txBody>
                  <a:tcPr anchor="ctr"/>
                </a:tc>
              </a:tr>
              <a:tr h="370840">
                <a:tc>
                  <a:txBody>
                    <a:bodyPr/>
                    <a:lstStyle/>
                    <a:p>
                      <a:r>
                        <a:rPr lang="en-US" sz="1400" dirty="0" smtClean="0">
                          <a:latin typeface="Arial" panose="020B0604020202020204" pitchFamily="34" charset="0"/>
                          <a:cs typeface="Arial" panose="020B0604020202020204" pitchFamily="34" charset="0"/>
                        </a:rPr>
                        <a:t>Efficacy of Team Interventions for MTBI</a:t>
                      </a:r>
                      <a:endParaRPr lang="en-US" sz="1400" dirty="0">
                        <a:latin typeface="Arial" panose="020B0604020202020204" pitchFamily="34" charset="0"/>
                        <a:cs typeface="Arial" panose="020B0604020202020204" pitchFamily="34" charset="0"/>
                      </a:endParaRPr>
                    </a:p>
                  </a:txBody>
                  <a:tcPr anchor="ctr"/>
                </a:tc>
                <a:tc>
                  <a:txBody>
                    <a:bodyPr/>
                    <a:lstStyle/>
                    <a:p>
                      <a:r>
                        <a:rPr lang="en-US" sz="1400" i="1" baseline="0" dirty="0" smtClean="0">
                          <a:latin typeface="Arial" panose="020B0604020202020204" pitchFamily="34" charset="0"/>
                          <a:cs typeface="Arial" panose="020B0604020202020204" pitchFamily="34" charset="0"/>
                        </a:rPr>
                        <a:t>TBD New Projects*</a:t>
                      </a:r>
                      <a:endParaRPr lang="en-US" sz="1400" i="1" dirty="0">
                        <a:latin typeface="Arial" panose="020B0604020202020204" pitchFamily="34" charset="0"/>
                        <a:cs typeface="Arial" panose="020B0604020202020204" pitchFamily="34" charset="0"/>
                      </a:endParaRPr>
                    </a:p>
                  </a:txBody>
                  <a:tcPr anchor="ctr"/>
                </a:tc>
              </a:tr>
              <a:tr h="370840">
                <a:tc>
                  <a:txBody>
                    <a:bodyPr/>
                    <a:lstStyle/>
                    <a:p>
                      <a:r>
                        <a:rPr lang="en-US" sz="1400" dirty="0" smtClean="0">
                          <a:latin typeface="Arial" panose="020B0604020202020204" pitchFamily="34" charset="0"/>
                          <a:cs typeface="Arial" panose="020B0604020202020204" pitchFamily="34" charset="0"/>
                        </a:rPr>
                        <a:t>Family and community</a:t>
                      </a:r>
                      <a:r>
                        <a:rPr lang="en-US" sz="1400" baseline="0" dirty="0" smtClean="0">
                          <a:latin typeface="Arial" panose="020B0604020202020204" pitchFamily="34" charset="0"/>
                          <a:cs typeface="Arial" panose="020B0604020202020204" pitchFamily="34" charset="0"/>
                        </a:rPr>
                        <a:t> effects of mTBI</a:t>
                      </a:r>
                      <a:endParaRPr lang="en-US" sz="14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Longitudinal Cohort Study, </a:t>
                      </a:r>
                      <a:r>
                        <a:rPr lang="en-US" sz="1400" i="0" dirty="0" smtClean="0">
                          <a:latin typeface="Arial" panose="020B0604020202020204" pitchFamily="34" charset="0"/>
                          <a:cs typeface="Arial" panose="020B0604020202020204" pitchFamily="34" charset="0"/>
                        </a:rPr>
                        <a:t>Epidemiology/Outcomes</a:t>
                      </a:r>
                      <a:r>
                        <a:rPr lang="en-US" sz="1400" i="0" baseline="0" dirty="0" smtClean="0">
                          <a:latin typeface="Arial" panose="020B0604020202020204" pitchFamily="34" charset="0"/>
                          <a:cs typeface="Arial" panose="020B0604020202020204" pitchFamily="34" charset="0"/>
                        </a:rPr>
                        <a:t> Study</a:t>
                      </a:r>
                      <a:r>
                        <a:rPr lang="en-US" sz="1400" baseline="0" dirty="0" smtClean="0">
                          <a:latin typeface="Arial" panose="020B0604020202020204" pitchFamily="34" charset="0"/>
                          <a:cs typeface="Arial" panose="020B0604020202020204" pitchFamily="34" charset="0"/>
                        </a:rPr>
                        <a:t>, and </a:t>
                      </a:r>
                      <a:r>
                        <a:rPr lang="en-US" sz="1400" i="1" baseline="0" dirty="0" smtClean="0">
                          <a:latin typeface="Arial" panose="020B0604020202020204" pitchFamily="34" charset="0"/>
                          <a:cs typeface="Arial" panose="020B0604020202020204" pitchFamily="34" charset="0"/>
                        </a:rPr>
                        <a:t>TBD New Projects*</a:t>
                      </a:r>
                      <a:endParaRPr lang="en-US" sz="1400" i="1" dirty="0">
                        <a:latin typeface="Arial" panose="020B0604020202020204" pitchFamily="34" charset="0"/>
                        <a:cs typeface="Arial" panose="020B0604020202020204" pitchFamily="34" charset="0"/>
                      </a:endParaRPr>
                    </a:p>
                  </a:txBody>
                  <a:tcPr anchor="ctr"/>
                </a:tc>
              </a:tr>
              <a:tr h="370840">
                <a:tc>
                  <a:txBody>
                    <a:bodyPr/>
                    <a:lstStyle/>
                    <a:p>
                      <a:r>
                        <a:rPr lang="en-US" sz="1400" dirty="0" smtClean="0">
                          <a:latin typeface="Arial" panose="020B0604020202020204" pitchFamily="34" charset="0"/>
                          <a:cs typeface="Arial" panose="020B0604020202020204" pitchFamily="34" charset="0"/>
                        </a:rPr>
                        <a:t>Long-term</a:t>
                      </a:r>
                      <a:r>
                        <a:rPr lang="en-US" sz="1400" baseline="0" dirty="0" smtClean="0">
                          <a:latin typeface="Arial" panose="020B0604020202020204" pitchFamily="34" charset="0"/>
                          <a:cs typeface="Arial" panose="020B0604020202020204" pitchFamily="34" charset="0"/>
                        </a:rPr>
                        <a:t> health needs after mTBI</a:t>
                      </a:r>
                      <a:endParaRPr lang="en-US" sz="1400" dirty="0">
                        <a:latin typeface="Arial" panose="020B0604020202020204" pitchFamily="34" charset="0"/>
                        <a:cs typeface="Arial" panose="020B0604020202020204" pitchFamily="34" charset="0"/>
                      </a:endParaRPr>
                    </a:p>
                  </a:txBody>
                  <a:tcPr anchor="ctr"/>
                </a:tc>
                <a:tc>
                  <a:txBody>
                    <a:bodyPr/>
                    <a:lstStyle/>
                    <a:p>
                      <a:r>
                        <a:rPr lang="en-US" sz="1400" dirty="0" smtClean="0">
                          <a:latin typeface="Arial" panose="020B0604020202020204" pitchFamily="34" charset="0"/>
                          <a:cs typeface="Arial" panose="020B0604020202020204" pitchFamily="34" charset="0"/>
                        </a:rPr>
                        <a:t>Longitudinal Cohort Study</a:t>
                      </a:r>
                      <a:r>
                        <a:rPr lang="en-US" sz="1400" i="0" dirty="0" smtClean="0">
                          <a:latin typeface="Arial" panose="020B0604020202020204" pitchFamily="34" charset="0"/>
                          <a:cs typeface="Arial" panose="020B0604020202020204" pitchFamily="34" charset="0"/>
                        </a:rPr>
                        <a:t>, Epidemiology/Outcomes</a:t>
                      </a:r>
                      <a:r>
                        <a:rPr lang="en-US" sz="1400" i="0" baseline="0" dirty="0" smtClean="0">
                          <a:latin typeface="Arial" panose="020B0604020202020204" pitchFamily="34" charset="0"/>
                          <a:cs typeface="Arial" panose="020B0604020202020204" pitchFamily="34" charset="0"/>
                        </a:rPr>
                        <a:t> Study</a:t>
                      </a:r>
                      <a:r>
                        <a:rPr lang="en-US" sz="1400" baseline="0" dirty="0" smtClean="0">
                          <a:latin typeface="Arial" panose="020B0604020202020204" pitchFamily="34" charset="0"/>
                          <a:cs typeface="Arial" panose="020B0604020202020204" pitchFamily="34" charset="0"/>
                        </a:rPr>
                        <a:t>, ADAPT and </a:t>
                      </a:r>
                      <a:r>
                        <a:rPr lang="en-US" sz="1400" i="1" baseline="0" dirty="0" smtClean="0">
                          <a:latin typeface="Arial" panose="020B0604020202020204" pitchFamily="34" charset="0"/>
                          <a:cs typeface="Arial" panose="020B0604020202020204" pitchFamily="34" charset="0"/>
                        </a:rPr>
                        <a:t>TBD New Projects*</a:t>
                      </a:r>
                      <a:endParaRPr lang="en-US" sz="1400" i="1" dirty="0">
                        <a:latin typeface="Arial" panose="020B0604020202020204" pitchFamily="34" charset="0"/>
                        <a:cs typeface="Arial" panose="020B0604020202020204" pitchFamily="34" charset="0"/>
                      </a:endParaRPr>
                    </a:p>
                  </a:txBody>
                  <a:tcPr anchor="ctr"/>
                </a:tc>
              </a:tr>
              <a:tr h="370840">
                <a:tc>
                  <a:txBody>
                    <a:bodyPr/>
                    <a:lstStyle/>
                    <a:p>
                      <a:r>
                        <a:rPr lang="en-US" sz="1400" dirty="0" smtClean="0">
                          <a:latin typeface="Arial" panose="020B0604020202020204" pitchFamily="34" charset="0"/>
                          <a:cs typeface="Arial" panose="020B0604020202020204" pitchFamily="34" charset="0"/>
                        </a:rPr>
                        <a:t>Promote</a:t>
                      </a:r>
                      <a:r>
                        <a:rPr lang="en-US" sz="1400" baseline="0" dirty="0" smtClean="0">
                          <a:latin typeface="Arial" panose="020B0604020202020204" pitchFamily="34" charset="0"/>
                          <a:cs typeface="Arial" panose="020B0604020202020204" pitchFamily="34" charset="0"/>
                        </a:rPr>
                        <a:t> collaboration and data sharing</a:t>
                      </a:r>
                      <a:endParaRPr lang="en-US" sz="1400" dirty="0">
                        <a:latin typeface="Arial" panose="020B0604020202020204" pitchFamily="34" charset="0"/>
                        <a:cs typeface="Arial" panose="020B0604020202020204" pitchFamily="34" charset="0"/>
                      </a:endParaRPr>
                    </a:p>
                  </a:txBody>
                  <a:tcPr anchor="ctr"/>
                </a:tc>
                <a:tc>
                  <a:txBody>
                    <a:bodyPr/>
                    <a:lstStyle/>
                    <a:p>
                      <a:r>
                        <a:rPr lang="en-US" sz="1400" i="1" dirty="0" smtClean="0">
                          <a:latin typeface="Arial" panose="020B0604020202020204" pitchFamily="34" charset="0"/>
                          <a:cs typeface="Arial" panose="020B0604020202020204" pitchFamily="34" charset="0"/>
                        </a:rPr>
                        <a:t>TBD New Projects*</a:t>
                      </a:r>
                      <a:r>
                        <a:rPr lang="en-US" sz="1400" i="1" baseline="0" dirty="0" smtClean="0">
                          <a:latin typeface="Arial" panose="020B0604020202020204" pitchFamily="34" charset="0"/>
                          <a:cs typeface="Arial" panose="020B0604020202020204" pitchFamily="34" charset="0"/>
                        </a:rPr>
                        <a:t> &amp; FITBIR submissions</a:t>
                      </a:r>
                      <a:endParaRPr lang="en-US" sz="1400" i="1" dirty="0">
                        <a:latin typeface="Arial" panose="020B0604020202020204" pitchFamily="34" charset="0"/>
                        <a:cs typeface="Arial" panose="020B0604020202020204" pitchFamily="34" charset="0"/>
                      </a:endParaRPr>
                    </a:p>
                  </a:txBody>
                  <a:tcPr anchor="ctr"/>
                </a:tc>
              </a:tr>
            </a:tbl>
          </a:graphicData>
        </a:graphic>
      </p:graphicFrame>
      <p:sp>
        <p:nvSpPr>
          <p:cNvPr id="3" name="TextBox 2"/>
          <p:cNvSpPr txBox="1"/>
          <p:nvPr/>
        </p:nvSpPr>
        <p:spPr>
          <a:xfrm>
            <a:off x="4462819" y="6428098"/>
            <a:ext cx="4763069" cy="276999"/>
          </a:xfrm>
          <a:prstGeom prst="rect">
            <a:avLst/>
          </a:prstGeom>
          <a:noFill/>
        </p:spPr>
        <p:txBody>
          <a:bodyPr wrap="square" rtlCol="0">
            <a:spAutoFit/>
          </a:bodyPr>
          <a:lstStyle/>
          <a:p>
            <a:pPr fontAlgn="base">
              <a:spcBef>
                <a:spcPct val="0"/>
              </a:spcBef>
              <a:spcAft>
                <a:spcPct val="0"/>
              </a:spcAft>
            </a:pPr>
            <a:r>
              <a:rPr lang="en-US" sz="1200" i="1" dirty="0" smtClean="0">
                <a:solidFill>
                  <a:srgbClr val="002060"/>
                </a:solidFill>
                <a:latin typeface="Arial" pitchFamily="34" charset="0"/>
                <a:ea typeface="ＭＳ Ｐゴシック" pitchFamily="34" charset="-128"/>
              </a:rPr>
              <a:t>* New projects  solicited via the CENC Peer Review Program</a:t>
            </a:r>
            <a:endParaRPr lang="en-US" sz="1200" i="1" dirty="0">
              <a:solidFill>
                <a:srgbClr val="002060"/>
              </a:solidFill>
              <a:latin typeface="Arial" pitchFamily="34" charset="0"/>
              <a:ea typeface="ＭＳ Ｐゴシック" pitchFamily="34" charset="-128"/>
            </a:endParaRPr>
          </a:p>
        </p:txBody>
      </p:sp>
    </p:spTree>
    <p:extLst>
      <p:ext uri="{BB962C8B-B14F-4D97-AF65-F5344CB8AC3E}">
        <p14:creationId xmlns:p14="http://schemas.microsoft.com/office/powerpoint/2010/main" xmlns="" val="628948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3984" y="135612"/>
            <a:ext cx="8927023" cy="990600"/>
          </a:xfrm>
        </p:spPr>
        <p:txBody>
          <a:bodyPr/>
          <a:lstStyle/>
          <a:p>
            <a:pPr algn="ctr"/>
            <a:r>
              <a:rPr lang="en-US" dirty="0" smtClean="0">
                <a:ea typeface="ＭＳ Ｐゴシック" pitchFamily="34" charset="-128"/>
              </a:rPr>
              <a:t>Study Alignment to Consortium Objectives</a:t>
            </a:r>
          </a:p>
        </p:txBody>
      </p:sp>
      <p:graphicFrame>
        <p:nvGraphicFramePr>
          <p:cNvPr id="15" name="Table 14"/>
          <p:cNvGraphicFramePr>
            <a:graphicFrameLocks noGrp="1"/>
          </p:cNvGraphicFramePr>
          <p:nvPr>
            <p:extLst>
              <p:ext uri="{D42A27DB-BD31-4B8C-83A1-F6EECF244321}">
                <p14:modId xmlns:p14="http://schemas.microsoft.com/office/powerpoint/2010/main" xmlns="" val="2238908932"/>
              </p:ext>
            </p:extLst>
          </p:nvPr>
        </p:nvGraphicFramePr>
        <p:xfrm>
          <a:off x="166248" y="1587790"/>
          <a:ext cx="8811492" cy="5117807"/>
        </p:xfrm>
        <a:graphic>
          <a:graphicData uri="http://schemas.openxmlformats.org/drawingml/2006/table">
            <a:tbl>
              <a:tblPr firstRow="1" bandRow="1">
                <a:tableStyleId>{3B4B98B0-60AC-42C2-AFA5-B58CD77FA1E5}</a:tableStyleId>
              </a:tblPr>
              <a:tblGrid>
                <a:gridCol w="2590800"/>
                <a:gridCol w="1555173"/>
                <a:gridCol w="1555173"/>
                <a:gridCol w="1555173"/>
                <a:gridCol w="1555173"/>
              </a:tblGrid>
              <a:tr h="604693">
                <a:tc>
                  <a:txBody>
                    <a:bodyPr/>
                    <a:lstStyle/>
                    <a:p>
                      <a:endParaRPr lang="en-US" dirty="0"/>
                    </a:p>
                  </a:txBody>
                  <a:tcPr/>
                </a:tc>
                <a:tc>
                  <a:txBody>
                    <a:bodyPr/>
                    <a:lstStyle/>
                    <a:p>
                      <a:pPr algn="ctr"/>
                      <a:r>
                        <a:rPr lang="en-US" sz="1600" b="0" dirty="0" smtClean="0">
                          <a:solidFill>
                            <a:schemeClr val="bg1"/>
                          </a:solidFill>
                        </a:rPr>
                        <a:t>Association</a:t>
                      </a:r>
                      <a:endParaRPr lang="en-US" sz="1600" b="0" dirty="0">
                        <a:solidFill>
                          <a:schemeClr val="bg1"/>
                        </a:solidFill>
                      </a:endParaRPr>
                    </a:p>
                  </a:txBody>
                  <a:tcPr anchor="ctr">
                    <a:solidFill>
                      <a:schemeClr val="accent5"/>
                    </a:solidFill>
                  </a:tcPr>
                </a:tc>
                <a:tc>
                  <a:txBody>
                    <a:bodyPr/>
                    <a:lstStyle/>
                    <a:p>
                      <a:pPr algn="ctr"/>
                      <a:r>
                        <a:rPr lang="en-US" sz="1600" b="0" dirty="0" smtClean="0">
                          <a:solidFill>
                            <a:schemeClr val="bg1"/>
                          </a:solidFill>
                        </a:rPr>
                        <a:t>Causative Effect</a:t>
                      </a:r>
                      <a:endParaRPr lang="en-US" sz="1600" b="0" dirty="0">
                        <a:solidFill>
                          <a:schemeClr val="bg1"/>
                        </a:solidFill>
                      </a:endParaRPr>
                    </a:p>
                  </a:txBody>
                  <a:tcPr anchor="ctr">
                    <a:solidFill>
                      <a:schemeClr val="accent3"/>
                    </a:solidFill>
                  </a:tcPr>
                </a:tc>
                <a:tc>
                  <a:txBody>
                    <a:bodyPr/>
                    <a:lstStyle/>
                    <a:p>
                      <a:pPr algn="ctr"/>
                      <a:r>
                        <a:rPr lang="en-US" sz="1600" b="0" dirty="0" smtClean="0">
                          <a:solidFill>
                            <a:schemeClr val="bg1"/>
                          </a:solidFill>
                        </a:rPr>
                        <a:t>Identify</a:t>
                      </a:r>
                      <a:r>
                        <a:rPr lang="en-US" sz="1600" b="0" baseline="0" dirty="0" smtClean="0">
                          <a:solidFill>
                            <a:schemeClr val="bg1"/>
                          </a:solidFill>
                        </a:rPr>
                        <a:t> Diagnostic and Prognostic Indicators</a:t>
                      </a:r>
                      <a:endParaRPr lang="en-US" sz="1600" b="0" dirty="0">
                        <a:solidFill>
                          <a:schemeClr val="bg1"/>
                        </a:solidFill>
                      </a:endParaRPr>
                    </a:p>
                  </a:txBody>
                  <a:tcPr anchor="ctr">
                    <a:solidFill>
                      <a:schemeClr val="accent6">
                        <a:lumMod val="60000"/>
                        <a:lumOff val="40000"/>
                      </a:schemeClr>
                    </a:solidFill>
                  </a:tcPr>
                </a:tc>
                <a:tc>
                  <a:txBody>
                    <a:bodyPr/>
                    <a:lstStyle/>
                    <a:p>
                      <a:pPr algn="ctr"/>
                      <a:r>
                        <a:rPr lang="en-US" sz="1600" b="0" dirty="0" smtClean="0">
                          <a:solidFill>
                            <a:schemeClr val="bg1"/>
                          </a:solidFill>
                        </a:rPr>
                        <a:t>Develop / advance treatment and rehabilitation methods</a:t>
                      </a:r>
                      <a:endParaRPr lang="en-US" sz="1600" b="0" dirty="0">
                        <a:solidFill>
                          <a:schemeClr val="bg1"/>
                        </a:solidFill>
                      </a:endParaRPr>
                    </a:p>
                  </a:txBody>
                  <a:tcPr anchor="ctr">
                    <a:solidFill>
                      <a:schemeClr val="accent6"/>
                    </a:solidFill>
                  </a:tcPr>
                </a:tc>
              </a:tr>
              <a:tr h="543881">
                <a:tc>
                  <a:txBody>
                    <a:bodyPr/>
                    <a:lstStyle/>
                    <a:p>
                      <a:r>
                        <a:rPr lang="en-US" sz="1400" dirty="0" smtClean="0"/>
                        <a:t>Longitudinal</a:t>
                      </a:r>
                      <a:r>
                        <a:rPr lang="en-US" sz="1400" baseline="0" dirty="0" smtClean="0"/>
                        <a:t> Cohort Study</a:t>
                      </a:r>
                      <a:endParaRPr lang="en-US" sz="1400" dirty="0"/>
                    </a:p>
                  </a:txBody>
                  <a:tcPr anchor="ctr"/>
                </a:tc>
                <a:tc>
                  <a:txBody>
                    <a:bodyPr/>
                    <a:lstStyle/>
                    <a:p>
                      <a:pPr algn="ctr"/>
                      <a:r>
                        <a:rPr lang="en-US" b="1" dirty="0" smtClean="0">
                          <a:sym typeface="Symbol"/>
                        </a:rPr>
                        <a:t></a:t>
                      </a:r>
                      <a:endParaRPr lang="en-US" dirty="0"/>
                    </a:p>
                  </a:txBody>
                  <a:tcPr anchor="ctr"/>
                </a:tc>
                <a:tc>
                  <a:txBody>
                    <a:bodyPr/>
                    <a:lstStyle/>
                    <a:p>
                      <a:pPr algn="ctr"/>
                      <a:r>
                        <a:rPr lang="en-US" b="1" dirty="0" smtClean="0">
                          <a:sym typeface="Symbol"/>
                        </a:rPr>
                        <a:t></a:t>
                      </a: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543881">
                <a:tc>
                  <a:txBody>
                    <a:bodyPr/>
                    <a:lstStyle/>
                    <a:p>
                      <a:r>
                        <a:rPr lang="en-US" sz="1400" dirty="0" smtClean="0"/>
                        <a:t>ADAPT  Study</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endParaRPr lang="en-US" dirty="0" smtClean="0"/>
                    </a:p>
                  </a:txBody>
                  <a:tcPr anchor="ctr"/>
                </a:tc>
                <a:tc>
                  <a:txBody>
                    <a:bodyPr/>
                    <a:lstStyle/>
                    <a:p>
                      <a:pPr algn="ctr"/>
                      <a:r>
                        <a:rPr lang="en-US" b="1" dirty="0" smtClean="0">
                          <a:sym typeface="Symbol"/>
                        </a:rPr>
                        <a:t></a:t>
                      </a:r>
                      <a:endParaRPr lang="en-US" dirty="0"/>
                    </a:p>
                  </a:txBody>
                  <a:tcPr anchor="ctr"/>
                </a:tc>
                <a:tc>
                  <a:txBody>
                    <a:bodyPr/>
                    <a:lstStyle/>
                    <a:p>
                      <a:pPr algn="ctr"/>
                      <a:r>
                        <a:rPr lang="en-US" b="1" dirty="0" smtClean="0">
                          <a:sym typeface="Symbol"/>
                        </a:rPr>
                        <a:t></a:t>
                      </a:r>
                      <a:endParaRPr lang="en-US" dirty="0"/>
                    </a:p>
                  </a:txBody>
                  <a:tcPr anchor="ctr"/>
                </a:tc>
                <a:tc>
                  <a:txBody>
                    <a:bodyPr/>
                    <a:lstStyle/>
                    <a:p>
                      <a:pPr algn="ctr"/>
                      <a:endParaRPr lang="en-US" dirty="0"/>
                    </a:p>
                  </a:txBody>
                  <a:tcPr anchor="ctr"/>
                </a:tc>
              </a:tr>
              <a:tr h="543881">
                <a:tc>
                  <a:txBody>
                    <a:bodyPr/>
                    <a:lstStyle/>
                    <a:p>
                      <a:r>
                        <a:rPr lang="en-US" sz="1400" dirty="0" err="1" smtClean="0"/>
                        <a:t>Otolith</a:t>
                      </a:r>
                      <a:r>
                        <a:rPr lang="en-US" sz="1400" baseline="0" dirty="0" smtClean="0"/>
                        <a:t> Dysfunction &amp; Postural Stability Study</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endParaRPr lang="en-US" dirty="0" smtClean="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a:p>
                  </a:txBody>
                  <a:tcPr anchor="ctr"/>
                </a:tc>
              </a:tr>
              <a:tr h="543881">
                <a:tc>
                  <a:txBody>
                    <a:bodyPr/>
                    <a:lstStyle/>
                    <a:p>
                      <a:r>
                        <a:rPr lang="en-US" sz="1400" dirty="0" smtClean="0"/>
                        <a:t>Epidemiology of </a:t>
                      </a:r>
                      <a:r>
                        <a:rPr lang="en-US" sz="1400" dirty="0" err="1" smtClean="0"/>
                        <a:t>mTBI</a:t>
                      </a:r>
                      <a:r>
                        <a:rPr lang="en-US" sz="1400" dirty="0" smtClean="0"/>
                        <a:t> and Neurosensory</a:t>
                      </a:r>
                      <a:r>
                        <a:rPr lang="en-US" sz="1400" baseline="0" dirty="0" smtClean="0"/>
                        <a:t> Outcomes Study</a:t>
                      </a:r>
                      <a:endParaRPr lang="en-US" sz="1400" dirty="0"/>
                    </a:p>
                  </a:txBody>
                  <a:tcPr anchor="ctr"/>
                </a:tc>
                <a:tc>
                  <a:txBody>
                    <a:bodyPr/>
                    <a:lstStyle/>
                    <a:p>
                      <a:pPr algn="ctr"/>
                      <a:r>
                        <a:rPr lang="en-US" b="1" dirty="0" smtClean="0">
                          <a:sym typeface="Symbol"/>
                        </a:rPr>
                        <a:t></a:t>
                      </a:r>
                      <a:endParaRPr lang="en-US" dirty="0"/>
                    </a:p>
                  </a:txBody>
                  <a:tcPr anchor="ctr"/>
                </a:tc>
                <a:tc>
                  <a:txBody>
                    <a:bodyPr/>
                    <a:lstStyle/>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endParaRPr lang="en-US" dirty="0" smtClean="0"/>
                    </a:p>
                  </a:txBody>
                  <a:tcPr anchor="ctr"/>
                </a:tc>
                <a:tc>
                  <a:txBody>
                    <a:bodyPr/>
                    <a:lstStyle/>
                    <a:p>
                      <a:pPr algn="ctr"/>
                      <a:r>
                        <a:rPr lang="en-US" b="1" dirty="0" smtClean="0">
                          <a:sym typeface="Symbol"/>
                        </a:rPr>
                        <a:t></a:t>
                      </a:r>
                      <a:endParaRPr lang="en-US" dirty="0"/>
                    </a:p>
                  </a:txBody>
                  <a:tcPr anchor="ctr"/>
                </a:tc>
              </a:tr>
              <a:tr h="543881">
                <a:tc>
                  <a:txBody>
                    <a:bodyPr/>
                    <a:lstStyle/>
                    <a:p>
                      <a:r>
                        <a:rPr lang="en-US" sz="1400" dirty="0" smtClean="0"/>
                        <a:t>Tau Conformation Study</a:t>
                      </a:r>
                      <a:endParaRPr lang="en-US" sz="1400" dirty="0"/>
                    </a:p>
                  </a:txBody>
                  <a:tcPr anchor="ctr"/>
                </a:tc>
                <a:tc>
                  <a:txBody>
                    <a:bodyPr/>
                    <a:lstStyle/>
                    <a:p>
                      <a:pPr algn="ctr"/>
                      <a:endParaRPr lang="en-US" dirty="0"/>
                    </a:p>
                  </a:txBody>
                  <a:tcPr anchor="ctr"/>
                </a:tc>
                <a:tc>
                  <a:txBody>
                    <a:bodyPr/>
                    <a:lstStyle/>
                    <a:p>
                      <a:pPr algn="ctr"/>
                      <a:r>
                        <a:rPr lang="en-US" b="1" dirty="0" smtClean="0">
                          <a:sym typeface="Symbol"/>
                        </a:rPr>
                        <a:t></a:t>
                      </a:r>
                      <a:endParaRPr lang="en-US" dirty="0"/>
                    </a:p>
                  </a:txBody>
                  <a:tcPr anchor="ctr"/>
                </a:tc>
                <a:tc>
                  <a:txBody>
                    <a:bodyPr/>
                    <a:lstStyle/>
                    <a:p>
                      <a:pPr algn="ctr"/>
                      <a:r>
                        <a:rPr lang="en-US" b="1" dirty="0" smtClean="0">
                          <a:sym typeface="Symbol"/>
                        </a:rPr>
                        <a:t></a:t>
                      </a:r>
                      <a:endParaRPr lang="en-US" dirty="0"/>
                    </a:p>
                  </a:txBody>
                  <a:tcPr anchor="ctr"/>
                </a:tc>
                <a:tc>
                  <a:txBody>
                    <a:bodyPr/>
                    <a:lstStyle/>
                    <a:p>
                      <a:pPr algn="ctr"/>
                      <a:endParaRPr lang="en-US" dirty="0"/>
                    </a:p>
                  </a:txBody>
                  <a:tcPr anchor="ctr"/>
                </a:tc>
              </a:tr>
              <a:tr h="543881">
                <a:tc>
                  <a:txBody>
                    <a:bodyPr/>
                    <a:lstStyle/>
                    <a:p>
                      <a:r>
                        <a:rPr lang="en-US" sz="1400" dirty="0" smtClean="0"/>
                        <a:t>DTI Standardization Effort</a:t>
                      </a:r>
                      <a:endParaRPr lang="en-US" sz="1400" dirty="0"/>
                    </a:p>
                  </a:txBody>
                  <a:tcPr anchor="ctr"/>
                </a:tc>
                <a:tc>
                  <a:txBody>
                    <a:bodyPr/>
                    <a:lstStyle/>
                    <a:p>
                      <a:pPr algn="ctr"/>
                      <a:r>
                        <a:rPr lang="en-US" b="1" dirty="0" smtClean="0">
                          <a:sym typeface="Symbol"/>
                        </a:rPr>
                        <a:t></a:t>
                      </a:r>
                      <a:endParaRPr lang="en-US" dirty="0"/>
                    </a:p>
                  </a:txBody>
                  <a:tcPr anchor="ctr"/>
                </a:tc>
                <a:tc>
                  <a:txBody>
                    <a:bodyPr/>
                    <a:lstStyle/>
                    <a:p>
                      <a:pPr algn="ctr"/>
                      <a:endParaRPr lang="en-US"/>
                    </a:p>
                  </a:txBody>
                  <a:tcPr anchor="ctr"/>
                </a:tc>
                <a:tc>
                  <a:txBody>
                    <a:bodyPr/>
                    <a:lstStyle/>
                    <a:p>
                      <a:pPr algn="ctr"/>
                      <a:r>
                        <a:rPr lang="en-US" b="1" dirty="0" smtClean="0">
                          <a:sym typeface="Symbol"/>
                        </a:rPr>
                        <a:t></a:t>
                      </a:r>
                      <a:endParaRPr lang="en-US" dirty="0"/>
                    </a:p>
                  </a:txBody>
                  <a:tcPr anchor="ctr"/>
                </a:tc>
                <a:tc>
                  <a:txBody>
                    <a:bodyPr/>
                    <a:lstStyle/>
                    <a:p>
                      <a:pPr algn="ctr"/>
                      <a:r>
                        <a:rPr lang="en-US" b="1" dirty="0" smtClean="0">
                          <a:sym typeface="Symbol"/>
                        </a:rPr>
                        <a:t></a:t>
                      </a:r>
                      <a:endParaRPr lang="en-US" dirty="0"/>
                    </a:p>
                  </a:txBody>
                  <a:tcPr anchor="ctr"/>
                </a:tc>
              </a:tr>
              <a:tr h="543881">
                <a:tc>
                  <a:txBody>
                    <a:bodyPr/>
                    <a:lstStyle/>
                    <a:p>
                      <a:r>
                        <a:rPr lang="en-US" sz="1400" dirty="0" smtClean="0">
                          <a:solidFill>
                            <a:srgbClr val="FF0000"/>
                          </a:solidFill>
                          <a:hlinkClick r:id="rId3" action="ppaction://hlinksldjump"/>
                        </a:rPr>
                        <a:t>Areas</a:t>
                      </a:r>
                      <a:r>
                        <a:rPr lang="en-US" sz="1400" baseline="0" dirty="0" smtClean="0">
                          <a:solidFill>
                            <a:srgbClr val="FF0000"/>
                          </a:solidFill>
                          <a:hlinkClick r:id="rId3" action="ppaction://hlinksldjump"/>
                        </a:rPr>
                        <a:t> to address via new studies</a:t>
                      </a:r>
                      <a:endParaRPr lang="en-US" sz="140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dirty="0" smtClean="0">
                        <a:solidFill>
                          <a:srgbClr val="FF0000"/>
                        </a:solidFill>
                      </a:endParaRPr>
                    </a:p>
                  </a:txBody>
                  <a:tcPr anchor="ctr"/>
                </a:tc>
                <a:tc>
                  <a:txBody>
                    <a:bodyPr/>
                    <a:lstStyle/>
                    <a:p>
                      <a:pPr algn="ctr"/>
                      <a:r>
                        <a:rPr lang="en-US" b="1" dirty="0" smtClean="0">
                          <a:solidFill>
                            <a:srgbClr val="FF0000"/>
                          </a:solidFill>
                          <a:sym typeface="Symbol"/>
                        </a:rPr>
                        <a:t></a:t>
                      </a:r>
                      <a:endParaRPr lang="en-US" dirty="0">
                        <a:solidFill>
                          <a:srgbClr val="FF0000"/>
                        </a:solidFill>
                      </a:endParaRPr>
                    </a:p>
                  </a:txBody>
                  <a:tcPr anchor="ctr"/>
                </a:tc>
                <a:tc>
                  <a:txBody>
                    <a:bodyPr/>
                    <a:lstStyle/>
                    <a:p>
                      <a:pPr algn="ctr"/>
                      <a:r>
                        <a:rPr kumimoji="0" lang="en-US" sz="1800" b="1" i="0" u="none" strike="noStrike" kern="1200" cap="none" spc="0" normalizeH="0" baseline="0" noProof="0" dirty="0" smtClean="0">
                          <a:ln>
                            <a:noFill/>
                          </a:ln>
                          <a:solidFill>
                            <a:srgbClr val="FF0000"/>
                          </a:solidFill>
                          <a:effectLst/>
                          <a:uLnTx/>
                          <a:uFillTx/>
                          <a:latin typeface="+mn-lt"/>
                          <a:ea typeface="+mn-ea"/>
                          <a:cs typeface="+mn-cs"/>
                          <a:sym typeface="Symbol"/>
                        </a:rPr>
                        <a:t> </a:t>
                      </a:r>
                    </a:p>
                    <a:p>
                      <a:pPr algn="ctr"/>
                      <a:r>
                        <a:rPr kumimoji="0" lang="en-US" sz="900" b="0" i="0" u="none" strike="noStrike" kern="1200" cap="none" spc="0" normalizeH="0" baseline="0" noProof="0" dirty="0" smtClean="0">
                          <a:ln>
                            <a:noFill/>
                          </a:ln>
                          <a:solidFill>
                            <a:srgbClr val="FF0000"/>
                          </a:solidFill>
                          <a:effectLst/>
                          <a:uLnTx/>
                          <a:uFillTx/>
                          <a:latin typeface="+mn-lt"/>
                          <a:ea typeface="+mn-ea"/>
                          <a:cs typeface="+mn-cs"/>
                          <a:sym typeface="Symbol"/>
                        </a:rPr>
                        <a:t>neurodegeneration</a:t>
                      </a:r>
                      <a:endParaRPr lang="en-US" dirty="0">
                        <a:solidFill>
                          <a:srgbClr val="FF0000"/>
                        </a:solidFill>
                      </a:endParaRPr>
                    </a:p>
                  </a:txBody>
                  <a:tcPr anchor="ctr"/>
                </a:tc>
                <a:tc>
                  <a:txBody>
                    <a:bodyPr/>
                    <a:lstStyle/>
                    <a:p>
                      <a:pPr algn="ctr"/>
                      <a:r>
                        <a:rPr lang="en-US" b="1" dirty="0" smtClean="0">
                          <a:solidFill>
                            <a:srgbClr val="FF0000"/>
                          </a:solidFill>
                          <a:sym typeface="Symbol"/>
                        </a:rPr>
                        <a:t></a:t>
                      </a:r>
                      <a:endParaRPr lang="en-US" dirty="0">
                        <a:solidFill>
                          <a:srgbClr val="FF0000"/>
                        </a:solidFill>
                      </a:endParaRPr>
                    </a:p>
                  </a:txBody>
                  <a:tcPr anchor="ctr"/>
                </a:tc>
              </a:tr>
            </a:tbl>
          </a:graphicData>
        </a:graphic>
      </p:graphicFrame>
    </p:spTree>
    <p:extLst>
      <p:ext uri="{BB962C8B-B14F-4D97-AF65-F5344CB8AC3E}">
        <p14:creationId xmlns:p14="http://schemas.microsoft.com/office/powerpoint/2010/main" xmlns="" val="2808255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27</a:t>
            </a:fld>
            <a:endParaRPr lang="en-US" dirty="0"/>
          </a:p>
        </p:txBody>
      </p:sp>
      <p:sp>
        <p:nvSpPr>
          <p:cNvPr id="5" name="TextBox 4"/>
          <p:cNvSpPr txBox="1"/>
          <p:nvPr/>
        </p:nvSpPr>
        <p:spPr>
          <a:xfrm>
            <a:off x="5562600" y="6324600"/>
            <a:ext cx="2538515"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Table courtesy of Dr. Hoffman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22143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57200" y="1752600"/>
            <a:ext cx="3008313" cy="4128866"/>
          </a:xfrm>
        </p:spPr>
        <p:txBody>
          <a:bodyPr>
            <a:normAutofit lnSpcReduction="10000"/>
          </a:bodyPr>
          <a:lstStyle/>
          <a:p>
            <a:r>
              <a:rPr lang="en-US" dirty="0" smtClean="0"/>
              <a:t>Take Home Message:</a:t>
            </a:r>
          </a:p>
          <a:p>
            <a:pPr marL="285750" indent="-285750">
              <a:buFont typeface="Arial" panose="020B0604020202020204" pitchFamily="34" charset="0"/>
              <a:buChar char="•"/>
            </a:pPr>
            <a:r>
              <a:rPr lang="en-US" dirty="0" smtClean="0"/>
              <a:t>NRAP has White House visibility</a:t>
            </a:r>
          </a:p>
          <a:p>
            <a:pPr marL="285750" indent="-285750">
              <a:buFont typeface="Arial" panose="020B0604020202020204" pitchFamily="34" charset="0"/>
              <a:buChar char="•"/>
            </a:pPr>
            <a:r>
              <a:rPr lang="en-US" dirty="0" smtClean="0"/>
              <a:t>Please take the to time download </a:t>
            </a:r>
            <a:r>
              <a:rPr lang="en-US" dirty="0"/>
              <a:t>and </a:t>
            </a:r>
            <a:r>
              <a:rPr lang="en-US" dirty="0" smtClean="0"/>
              <a:t>read the NRAP</a:t>
            </a:r>
          </a:p>
          <a:p>
            <a:pPr marL="285750" indent="-285750">
              <a:buFont typeface="Arial" panose="020B0604020202020204" pitchFamily="34" charset="0"/>
              <a:buChar char="•"/>
            </a:pPr>
            <a:r>
              <a:rPr lang="en-US" dirty="0" smtClean="0"/>
              <a:t>Cite NRAP in your justifications where appropriate</a:t>
            </a:r>
          </a:p>
          <a:p>
            <a:pPr marL="285750" indent="-285750">
              <a:buFont typeface="Arial" panose="020B0604020202020204" pitchFamily="34" charset="0"/>
              <a:buChar char="•"/>
            </a:pPr>
            <a:r>
              <a:rPr lang="en-US" dirty="0" smtClean="0"/>
              <a:t>Think Long-Term!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Contact Information:</a:t>
            </a:r>
          </a:p>
          <a:p>
            <a:pPr algn="ctr"/>
            <a:r>
              <a:rPr lang="en-US" dirty="0" smtClean="0">
                <a:hlinkClick r:id="rId2"/>
              </a:rPr>
              <a:t>Stuart.Hoffman@va.gov</a:t>
            </a:r>
            <a:endParaRPr lang="en-US" dirty="0" smtClean="0"/>
          </a:p>
          <a:p>
            <a:pPr algn="ctr"/>
            <a:r>
              <a:rPr lang="en-US" dirty="0" smtClean="0"/>
              <a:t>202.443.5762</a:t>
            </a:r>
          </a:p>
          <a:p>
            <a:endParaRPr lang="en-US" dirty="0" smtClean="0"/>
          </a:p>
          <a:p>
            <a:pPr marL="285750" indent="-285750">
              <a:buFont typeface="Arial" panose="020B0604020202020204" pitchFamily="34" charset="0"/>
              <a:buChar char="•"/>
            </a:pPr>
            <a:endParaRPr lang="en-US" dirty="0"/>
          </a:p>
        </p:txBody>
      </p:sp>
      <p:sp>
        <p:nvSpPr>
          <p:cNvPr id="7" name="Title 6"/>
          <p:cNvSpPr>
            <a:spLocks noGrp="1"/>
          </p:cNvSpPr>
          <p:nvPr>
            <p:ph type="title"/>
          </p:nvPr>
        </p:nvSpPr>
        <p:spPr/>
        <p:txBody>
          <a:bodyPr/>
          <a:lstStyle/>
          <a:p>
            <a:r>
              <a:rPr lang="en-US" dirty="0" smtClean="0"/>
              <a:t>End</a:t>
            </a:r>
            <a:endParaRPr lang="en-US" dirty="0"/>
          </a:p>
        </p:txBody>
      </p:sp>
      <p:sp>
        <p:nvSpPr>
          <p:cNvPr id="2" name="Slide Number Placeholder 1"/>
          <p:cNvSpPr>
            <a:spLocks noGrp="1"/>
          </p:cNvSpPr>
          <p:nvPr>
            <p:ph type="sldNum" sz="quarter" idx="10"/>
          </p:nvPr>
        </p:nvSpPr>
        <p:spPr/>
        <p:txBody>
          <a:bodyPr/>
          <a:lstStyle/>
          <a:p>
            <a:pPr>
              <a:defRPr/>
            </a:pPr>
            <a:fld id="{66C7BBB8-63D5-4F68-8BFB-EAA674B48DC9}" type="slidenum">
              <a:rPr lang="en-US" smtClean="0"/>
              <a:pPr>
                <a:defRPr/>
              </a:pPr>
              <a:t>28</a:t>
            </a:fld>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575381" y="2359061"/>
            <a:ext cx="5111087" cy="3405116"/>
          </a:xfrm>
        </p:spPr>
      </p:pic>
      <p:sp>
        <p:nvSpPr>
          <p:cNvPr id="8" name="TextBox 7"/>
          <p:cNvSpPr txBox="1"/>
          <p:nvPr/>
        </p:nvSpPr>
        <p:spPr>
          <a:xfrm>
            <a:off x="3581400" y="5781801"/>
            <a:ext cx="4921469"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Department of Veterans Affairs (Photograph). (</a:t>
            </a:r>
            <a:r>
              <a:rPr lang="en-US" sz="800" dirty="0" err="1" smtClean="0">
                <a:latin typeface="Arial" panose="020B0604020202020204" pitchFamily="34" charset="0"/>
                <a:cs typeface="Arial" panose="020B0604020202020204" pitchFamily="34" charset="0"/>
              </a:rPr>
              <a:t>n.d.</a:t>
            </a:r>
            <a:r>
              <a:rPr lang="en-US" sz="800" dirty="0" smtClean="0">
                <a:latin typeface="Arial" panose="020B0604020202020204" pitchFamily="34" charset="0"/>
                <a:cs typeface="Arial" panose="020B0604020202020204" pitchFamily="34" charset="0"/>
              </a:rPr>
              <a:t>). Retrieved August 25, 2014 from polytrauma.va.gov/ </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48220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Objectives</a:t>
            </a:r>
            <a:endParaRPr lang="en-US" sz="2800" dirty="0"/>
          </a:p>
        </p:txBody>
      </p:sp>
      <p:sp>
        <p:nvSpPr>
          <p:cNvPr id="3" name="Content Placeholder 2"/>
          <p:cNvSpPr>
            <a:spLocks noGrp="1"/>
          </p:cNvSpPr>
          <p:nvPr>
            <p:ph idx="1"/>
          </p:nvPr>
        </p:nvSpPr>
        <p:spPr/>
        <p:txBody>
          <a:bodyPr/>
          <a:lstStyle/>
          <a:p>
            <a:pPr>
              <a:buFont typeface="+mj-lt"/>
              <a:buAutoNum type="arabicPeriod"/>
            </a:pPr>
            <a:r>
              <a:rPr lang="en-US" sz="3200" dirty="0" smtClean="0"/>
              <a:t>How do Federal Agencies cooperate on a common initiative?</a:t>
            </a:r>
          </a:p>
          <a:p>
            <a:pPr>
              <a:buFont typeface="+mj-lt"/>
              <a:buAutoNum type="arabicPeriod"/>
            </a:pPr>
            <a:r>
              <a:rPr lang="en-US" sz="3200" dirty="0" smtClean="0"/>
              <a:t>The goals of this initiative</a:t>
            </a:r>
          </a:p>
          <a:p>
            <a:pPr>
              <a:buFont typeface="+mj-lt"/>
              <a:buAutoNum type="arabicPeriod"/>
            </a:pPr>
            <a:r>
              <a:rPr lang="en-US" sz="3200" dirty="0" smtClean="0"/>
              <a:t>Examples of the National Research Plan in Action</a:t>
            </a:r>
            <a:endParaRPr lang="en-US" sz="3200" dirty="0"/>
          </a:p>
          <a:p>
            <a:pPr marL="0" indent="0">
              <a:buNone/>
            </a:pPr>
            <a:endParaRPr lang="en-US" sz="36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3</a:t>
            </a:fld>
            <a:endParaRPr lang="en-US" dirty="0"/>
          </a:p>
        </p:txBody>
      </p:sp>
    </p:spTree>
    <p:extLst>
      <p:ext uri="{BB962C8B-B14F-4D97-AF65-F5344CB8AC3E}">
        <p14:creationId xmlns:p14="http://schemas.microsoft.com/office/powerpoint/2010/main" xmlns="" val="536763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Historical Background for the Initiative</a:t>
            </a:r>
            <a:endParaRPr lang="en-US" sz="2800" dirty="0"/>
          </a:p>
        </p:txBody>
      </p:sp>
      <p:sp>
        <p:nvSpPr>
          <p:cNvPr id="9" name="Rectangle 8"/>
          <p:cNvSpPr/>
          <p:nvPr/>
        </p:nvSpPr>
        <p:spPr>
          <a:xfrm>
            <a:off x="23649" y="4953000"/>
            <a:ext cx="9120351" cy="1323439"/>
          </a:xfrm>
          <a:prstGeom prst="rect">
            <a:avLst/>
          </a:prstGeom>
        </p:spPr>
        <p:txBody>
          <a:bodyPr wrap="square">
            <a:spAutoFit/>
          </a:bodyPr>
          <a:lstStyle/>
          <a:p>
            <a:r>
              <a:rPr lang="en-US" sz="1600" dirty="0" smtClean="0"/>
              <a:t>The Sphere is a large metallic sculpture by German sculptor Fritz Koenig, currently displayed in Battery Park, that once stood in the area between the World Trade Center towers in Manhattan. After being recovered from the rubble of the Twin Towers after the 9/11attacks, its fate was initially uncertain and it was dismantled into its components. Although it remained structurally intact, it had been visibly damaged by debris from the airliners that were crashed into the buildings and the collapsing skyscrapers themselves. </a:t>
            </a:r>
            <a:endParaRPr lang="en-US" sz="1600" dirty="0"/>
          </a:p>
        </p:txBody>
      </p:sp>
      <p:sp>
        <p:nvSpPr>
          <p:cNvPr id="2" name="Slide Number Placeholder 1"/>
          <p:cNvSpPr>
            <a:spLocks noGrp="1"/>
          </p:cNvSpPr>
          <p:nvPr>
            <p:ph type="sldNum" sz="quarter" idx="10"/>
          </p:nvPr>
        </p:nvSpPr>
        <p:spPr>
          <a:xfrm>
            <a:off x="8229600" y="6249989"/>
            <a:ext cx="227407" cy="303211"/>
          </a:xfrm>
        </p:spPr>
        <p:txBody>
          <a:bodyPr/>
          <a:lstStyle/>
          <a:p>
            <a:pPr>
              <a:defRPr/>
            </a:pPr>
            <a:fld id="{C32E41BC-F3C7-4440-964A-79A2B9AB8CF4}" type="slidenum">
              <a:rPr lang="en-US" smtClean="0"/>
              <a:pPr>
                <a:defRPr/>
              </a:pPr>
              <a:t>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2712" y="1700784"/>
            <a:ext cx="8418576" cy="2871216"/>
          </a:xfrm>
          <a:prstGeom prst="rect">
            <a:avLst/>
          </a:prstGeom>
        </p:spPr>
      </p:pic>
      <p:sp>
        <p:nvSpPr>
          <p:cNvPr id="3" name="TextBox 2"/>
          <p:cNvSpPr txBox="1"/>
          <p:nvPr/>
        </p:nvSpPr>
        <p:spPr>
          <a:xfrm>
            <a:off x="457200" y="-1066800"/>
            <a:ext cx="8431714"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Japanese Geisha [Photograph]. (2006). Retrieved April 10, 2006, from: http://www.bergoiata.org/fe/divers28/10.htm - See more at: http://www.landmark.edu/library/citation-guides/landmark-college-citation-guides/apa-citation-style-guide/#Images</a:t>
            </a:r>
          </a:p>
        </p:txBody>
      </p:sp>
      <p:sp>
        <p:nvSpPr>
          <p:cNvPr id="7" name="TextBox 6"/>
          <p:cNvSpPr txBox="1"/>
          <p:nvPr/>
        </p:nvSpPr>
        <p:spPr>
          <a:xfrm>
            <a:off x="2514600" y="4567535"/>
            <a:ext cx="4114800" cy="246221"/>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en.wikipedia.org/wiki/</a:t>
            </a:r>
            <a:r>
              <a:rPr lang="en-US" sz="1000" dirty="0" err="1" smtClean="0">
                <a:latin typeface="Arial" panose="020B0604020202020204" pitchFamily="34" charset="0"/>
                <a:cs typeface="Arial" panose="020B0604020202020204" pitchFamily="34" charset="0"/>
              </a:rPr>
              <a:t>The_Sphere</a:t>
            </a:r>
            <a:endParaRPr lang="en-US" sz="1000" dirty="0">
              <a:latin typeface="Arial" panose="020B0604020202020204" pitchFamily="34" charset="0"/>
              <a:cs typeface="Arial" panose="020B0604020202020204" pitchFamily="34" charset="0"/>
            </a:endParaRPr>
          </a:p>
        </p:txBody>
      </p:sp>
      <p:sp>
        <p:nvSpPr>
          <p:cNvPr id="8" name="TextBox 7"/>
          <p:cNvSpPr txBox="1"/>
          <p:nvPr/>
        </p:nvSpPr>
        <p:spPr>
          <a:xfrm>
            <a:off x="0" y="-461096"/>
            <a:ext cx="8431714"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The Sphere [Photograph</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Retrieved August 25, 2014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28655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0" y="1935650"/>
            <a:ext cx="3505200" cy="2864950"/>
          </a:xfrm>
        </p:spPr>
        <p:txBody>
          <a:bodyPr/>
          <a:lstStyle/>
          <a:p>
            <a:pPr marL="0" indent="0">
              <a:buNone/>
            </a:pPr>
            <a:r>
              <a:rPr lang="en-US" sz="1400" dirty="0"/>
              <a:t>Since September 11, 2001, more than 2.5 million service members have deployed to Iraq and Afghanistan in Operation Enduring Freedom, Operation Iraqi Freedom, and Operation New Dawn. Military forces sent to fight those wars have exhibited a number of unique features, including: </a:t>
            </a:r>
            <a:endParaRPr lang="en-US" sz="1400" dirty="0" smtClean="0"/>
          </a:p>
          <a:p>
            <a:pPr marL="457200" lvl="1" indent="-225425">
              <a:buClr>
                <a:schemeClr val="tx1"/>
              </a:buClr>
              <a:buFont typeface="+mj-lt"/>
              <a:buAutoNum type="arabicPeriod"/>
            </a:pPr>
            <a:r>
              <a:rPr lang="en-US" sz="1400" dirty="0" smtClean="0"/>
              <a:t>an </a:t>
            </a:r>
            <a:r>
              <a:rPr lang="en-US" sz="1400" dirty="0"/>
              <a:t>all-volunteer military that has experienced multiple deployments to the war zone, </a:t>
            </a:r>
            <a:endParaRPr lang="en-US" sz="1400" dirty="0" smtClean="0"/>
          </a:p>
          <a:p>
            <a:pPr marL="457200" lvl="1" indent="-225425">
              <a:buClr>
                <a:schemeClr val="tx1"/>
              </a:buClr>
              <a:buFont typeface="+mj-lt"/>
              <a:buAutoNum type="arabicPeriod"/>
            </a:pPr>
            <a:r>
              <a:rPr lang="en-US" sz="1400" dirty="0" smtClean="0"/>
              <a:t>substantial </a:t>
            </a:r>
            <a:r>
              <a:rPr lang="en-US" sz="1400" dirty="0"/>
              <a:t>use of the reserve components of the military and National Guard, </a:t>
            </a:r>
            <a:endParaRPr lang="en-US" sz="1400" dirty="0" smtClean="0"/>
          </a:p>
          <a:p>
            <a:pPr marL="457200" lvl="1" indent="-225425">
              <a:buClr>
                <a:schemeClr val="tx1"/>
              </a:buClr>
              <a:buFont typeface="+mj-lt"/>
              <a:buAutoNum type="arabicPeriod"/>
            </a:pPr>
            <a:r>
              <a:rPr lang="en-US" sz="1400" dirty="0" smtClean="0"/>
              <a:t>deployment </a:t>
            </a:r>
            <a:r>
              <a:rPr lang="en-US" sz="1400" dirty="0"/>
              <a:t>of high numbers of women and parents of young children, </a:t>
            </a:r>
            <a:endParaRPr lang="en-US" sz="1400" dirty="0" smtClean="0"/>
          </a:p>
          <a:p>
            <a:pPr marL="457200" lvl="1" indent="-225425">
              <a:buClr>
                <a:schemeClr val="tx1"/>
              </a:buClr>
              <a:buFont typeface="+mj-lt"/>
              <a:buAutoNum type="arabicPeriod"/>
            </a:pPr>
            <a:r>
              <a:rPr lang="en-US" sz="1400" dirty="0" smtClean="0"/>
              <a:t>a </a:t>
            </a:r>
            <a:r>
              <a:rPr lang="en-US" sz="1400" dirty="0"/>
              <a:t>high number of military personnel surviving severe injuries that in previous wars would have resulted in death</a:t>
            </a:r>
            <a:r>
              <a:rPr lang="en-US" sz="1400" dirty="0" smtClean="0"/>
              <a:t>.</a:t>
            </a:r>
            <a:endParaRPr lang="en-US" sz="1800" dirty="0" smtClean="0"/>
          </a:p>
        </p:txBody>
      </p:sp>
      <p:sp>
        <p:nvSpPr>
          <p:cNvPr id="5" name="Slide Number Placeholder 4"/>
          <p:cNvSpPr>
            <a:spLocks noGrp="1"/>
          </p:cNvSpPr>
          <p:nvPr>
            <p:ph type="sldNum" sz="quarter" idx="10"/>
          </p:nvPr>
        </p:nvSpPr>
        <p:spPr/>
        <p:txBody>
          <a:bodyPr/>
          <a:lstStyle/>
          <a:p>
            <a:pPr>
              <a:defRPr/>
            </a:pPr>
            <a:fld id="{C32E41BC-F3C7-4440-964A-79A2B9AB8CF4}" type="slidenum">
              <a:rPr lang="en-US" smtClean="0"/>
              <a:pPr>
                <a:defRPr/>
              </a:pPr>
              <a:t>5</a:t>
            </a:fld>
            <a:endParaRPr lang="en-US" dirty="0"/>
          </a:p>
        </p:txBody>
      </p:sp>
      <p:sp>
        <p:nvSpPr>
          <p:cNvPr id="6" name="TextBox 5"/>
          <p:cNvSpPr txBox="1"/>
          <p:nvPr/>
        </p:nvSpPr>
        <p:spPr>
          <a:xfrm>
            <a:off x="4343400" y="6107695"/>
            <a:ext cx="3791712" cy="153888"/>
          </a:xfrm>
          <a:prstGeom prst="rect">
            <a:avLst/>
          </a:prstGeom>
          <a:noFill/>
        </p:spPr>
        <p:txBody>
          <a:bodyPr wrap="square" lIns="0" tIns="0" rIns="0" bIns="0" rtlCol="0">
            <a:spAutoFit/>
          </a:bodyPr>
          <a:lstStyle/>
          <a:p>
            <a:r>
              <a:rPr lang="en-US" sz="1000" dirty="0">
                <a:latin typeface="Arial" panose="020B0604020202020204" pitchFamily="34" charset="0"/>
                <a:cs typeface="Arial" panose="020B0604020202020204" pitchFamily="34" charset="0"/>
              </a:rPr>
              <a:t>IOM (Institute of </a:t>
            </a:r>
            <a:r>
              <a:rPr lang="en-US" sz="1000" dirty="0" smtClean="0">
                <a:latin typeface="Arial" panose="020B0604020202020204" pitchFamily="34" charset="0"/>
                <a:cs typeface="Arial" panose="020B0604020202020204" pitchFamily="34" charset="0"/>
              </a:rPr>
              <a:t>Medicine), 2014</a:t>
            </a:r>
            <a:endParaRPr lang="en-US" sz="1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10712" y="2133600"/>
            <a:ext cx="5657088" cy="3980688"/>
          </a:xfrm>
          <a:prstGeom prst="rect">
            <a:avLst/>
          </a:prstGeom>
        </p:spPr>
      </p:pic>
      <p:sp>
        <p:nvSpPr>
          <p:cNvPr id="4" name="TextBox 3"/>
          <p:cNvSpPr txBox="1"/>
          <p:nvPr/>
        </p:nvSpPr>
        <p:spPr>
          <a:xfrm>
            <a:off x="4191000" y="1752600"/>
            <a:ext cx="4572000" cy="523220"/>
          </a:xfrm>
          <a:prstGeom prst="rect">
            <a:avLst/>
          </a:prstGeom>
          <a:noFill/>
        </p:spPr>
        <p:txBody>
          <a:bodyPr wrap="square" rtlCol="0">
            <a:spAutoFit/>
          </a:bodyPr>
          <a:lstStyle/>
          <a:p>
            <a:pPr algn="ctr"/>
            <a:r>
              <a:rPr lang="en-US" dirty="0" smtClean="0"/>
              <a:t>Wounded to Dead Ratio</a:t>
            </a:r>
          </a:p>
          <a:p>
            <a:pPr algn="ctr"/>
            <a:r>
              <a:rPr lang="en-US" sz="1000" dirty="0" smtClean="0"/>
              <a:t>From the American Revolution to GWOT</a:t>
            </a:r>
            <a:endParaRPr lang="en-US" sz="1000" dirty="0"/>
          </a:p>
        </p:txBody>
      </p:sp>
    </p:spTree>
    <p:extLst>
      <p:ext uri="{BB962C8B-B14F-4D97-AF65-F5344CB8AC3E}">
        <p14:creationId xmlns:p14="http://schemas.microsoft.com/office/powerpoint/2010/main" xmlns="" val="199986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Legacy</a:t>
            </a:r>
            <a:endParaRPr lang="en-US" dirty="0"/>
          </a:p>
        </p:txBody>
      </p:sp>
      <p:sp>
        <p:nvSpPr>
          <p:cNvPr id="3" name="Content Placeholder 2"/>
          <p:cNvSpPr>
            <a:spLocks noGrp="1"/>
          </p:cNvSpPr>
          <p:nvPr>
            <p:ph idx="1"/>
          </p:nvPr>
        </p:nvSpPr>
        <p:spPr>
          <a:xfrm>
            <a:off x="457200" y="1753087"/>
            <a:ext cx="8229600" cy="4190513"/>
          </a:xfrm>
        </p:spPr>
        <p:txBody>
          <a:bodyPr/>
          <a:lstStyle/>
          <a:p>
            <a:r>
              <a:rPr lang="en-US" sz="2000" dirty="0"/>
              <a:t>Improvements in outer tactical vests (body armor) and helmets have limited fatal injuries, many service members return with a </a:t>
            </a:r>
            <a:r>
              <a:rPr lang="en-US" sz="2000" dirty="0" smtClean="0"/>
              <a:t>TBI, PTSD, </a:t>
            </a:r>
            <a:r>
              <a:rPr lang="en-US" sz="2000" dirty="0"/>
              <a:t>suicidal thoughts or behaviors, and/or related comorbidities. </a:t>
            </a:r>
            <a:endParaRPr lang="en-US" sz="2000" dirty="0" smtClean="0"/>
          </a:p>
          <a:p>
            <a:r>
              <a:rPr lang="en-US" sz="2000" dirty="0" smtClean="0"/>
              <a:t>These </a:t>
            </a:r>
            <a:r>
              <a:rPr lang="en-US" sz="2000" dirty="0"/>
              <a:t>comorbidities or co-occurring conditions are defined </a:t>
            </a:r>
            <a:r>
              <a:rPr lang="en-US" sz="2000" dirty="0" smtClean="0"/>
              <a:t>as </a:t>
            </a:r>
            <a:r>
              <a:rPr lang="en-US" sz="2000" dirty="0"/>
              <a:t>mental health </a:t>
            </a:r>
            <a:r>
              <a:rPr lang="en-US" sz="2000" dirty="0" smtClean="0"/>
              <a:t>disorders by the NRAP.</a:t>
            </a:r>
          </a:p>
          <a:p>
            <a:r>
              <a:rPr lang="en-US" sz="2000" dirty="0" smtClean="0"/>
              <a:t>Returning </a:t>
            </a:r>
            <a:r>
              <a:rPr lang="en-US" sz="2000" dirty="0"/>
              <a:t>Veterans who were seen in </a:t>
            </a:r>
            <a:r>
              <a:rPr lang="en-US" sz="2000" dirty="0" smtClean="0"/>
              <a:t>VA </a:t>
            </a:r>
            <a:r>
              <a:rPr lang="en-US" sz="2000" dirty="0"/>
              <a:t>health care facilities </a:t>
            </a:r>
            <a:r>
              <a:rPr lang="en-US" sz="2000" dirty="0" smtClean="0"/>
              <a:t>revealed:</a:t>
            </a:r>
          </a:p>
          <a:p>
            <a:pPr lvl="1"/>
            <a:r>
              <a:rPr lang="en-US" sz="1800" dirty="0" smtClean="0"/>
              <a:t> </a:t>
            </a:r>
            <a:r>
              <a:rPr lang="en-US" sz="1800" dirty="0"/>
              <a:t>that nearly one-third of </a:t>
            </a:r>
            <a:r>
              <a:rPr lang="en-US" sz="1800" dirty="0" smtClean="0"/>
              <a:t>Veterans received </a:t>
            </a:r>
            <a:r>
              <a:rPr lang="en-US" sz="1800" dirty="0"/>
              <a:t>at least one mental health or psychosocial diagnosis. </a:t>
            </a:r>
            <a:endParaRPr lang="en-US" sz="1800" dirty="0" smtClean="0"/>
          </a:p>
          <a:p>
            <a:pPr lvl="1"/>
            <a:r>
              <a:rPr lang="en-US" sz="1800" dirty="0" smtClean="0"/>
              <a:t>Another </a:t>
            </a:r>
            <a:r>
              <a:rPr lang="en-US" sz="1800" dirty="0"/>
              <a:t>study estimated that only 23% to 40% of returning service members who screen positive for a mental disorder seek mental health care. </a:t>
            </a:r>
            <a:endParaRPr lang="en-US" sz="1800" dirty="0" smtClean="0"/>
          </a:p>
          <a:p>
            <a:pPr lvl="1"/>
            <a:r>
              <a:rPr lang="en-US" sz="1800" dirty="0" smtClean="0"/>
              <a:t>Family </a:t>
            </a:r>
            <a:r>
              <a:rPr lang="en-US" sz="1800" dirty="0"/>
              <a:t>members are also impacted by the multiple stressors associated with deployment and </a:t>
            </a:r>
            <a:r>
              <a:rPr lang="en-US" sz="1800" dirty="0" smtClean="0"/>
              <a:t>reintegration.</a:t>
            </a:r>
          </a:p>
          <a:p>
            <a:pPr lvl="1"/>
            <a:r>
              <a:rPr lang="en-US" sz="1800" dirty="0" smtClean="0"/>
              <a:t>These conditions are anticipated </a:t>
            </a:r>
            <a:r>
              <a:rPr lang="en-US" sz="1800" dirty="0"/>
              <a:t>to increase in coming years as the Nation endures the effects of more than a decade of military conflict. </a:t>
            </a:r>
          </a:p>
          <a:p>
            <a:endParaRPr lang="en-US" sz="2000" dirty="0"/>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6</a:t>
            </a:fld>
            <a:endParaRPr lang="en-US" dirty="0"/>
          </a:p>
        </p:txBody>
      </p:sp>
    </p:spTree>
    <p:extLst>
      <p:ext uri="{BB962C8B-B14F-4D97-AF65-F5344CB8AC3E}">
        <p14:creationId xmlns:p14="http://schemas.microsoft.com/office/powerpoint/2010/main" xmlns="" val="165960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1725168"/>
            <a:ext cx="8686800" cy="4447032"/>
          </a:xfrm>
          <a:prstGeom prst="rect">
            <a:avLst/>
          </a:prstGeom>
        </p:spPr>
      </p:pic>
      <p:sp>
        <p:nvSpPr>
          <p:cNvPr id="2" name="Title 1"/>
          <p:cNvSpPr>
            <a:spLocks noGrp="1"/>
          </p:cNvSpPr>
          <p:nvPr>
            <p:ph type="title"/>
          </p:nvPr>
        </p:nvSpPr>
        <p:spPr/>
        <p:txBody>
          <a:bodyPr/>
          <a:lstStyle/>
          <a:p>
            <a:r>
              <a:rPr lang="en-US" dirty="0" smtClean="0"/>
              <a:t>Signature Wound: The Unknown Prognosis</a:t>
            </a:r>
            <a:endParaRPr lang="en-US" dirty="0"/>
          </a:p>
        </p:txBody>
      </p:sp>
      <p:sp>
        <p:nvSpPr>
          <p:cNvPr id="3" name="Slide Number Placeholder 2"/>
          <p:cNvSpPr>
            <a:spLocks noGrp="1"/>
          </p:cNvSpPr>
          <p:nvPr>
            <p:ph type="sldNum" sz="quarter" idx="10"/>
          </p:nvPr>
        </p:nvSpPr>
        <p:spPr/>
        <p:txBody>
          <a:bodyPr/>
          <a:lstStyle/>
          <a:p>
            <a:pPr>
              <a:defRPr/>
            </a:pPr>
            <a:fld id="{C32E41BC-F3C7-4440-964A-79A2B9AB8CF4}" type="slidenum">
              <a:rPr lang="en-US" smtClean="0"/>
              <a:pPr>
                <a:defRPr/>
              </a:pPr>
              <a:t>7</a:t>
            </a:fld>
            <a:endParaRPr lang="en-US" dirty="0"/>
          </a:p>
        </p:txBody>
      </p:sp>
      <p:sp>
        <p:nvSpPr>
          <p:cNvPr id="6" name="TextBox 5"/>
          <p:cNvSpPr txBox="1"/>
          <p:nvPr/>
        </p:nvSpPr>
        <p:spPr>
          <a:xfrm>
            <a:off x="4343400" y="6107695"/>
            <a:ext cx="3791712" cy="153888"/>
          </a:xfrm>
          <a:prstGeom prst="rect">
            <a:avLst/>
          </a:prstGeom>
          <a:noFill/>
        </p:spPr>
        <p:txBody>
          <a:bodyPr wrap="square" lIns="0" tIns="0" rIns="0" bIns="0" rtlCol="0">
            <a:spAutoFit/>
          </a:bodyPr>
          <a:lstStyle/>
          <a:p>
            <a:r>
              <a:rPr lang="en-US" sz="1000" dirty="0">
                <a:latin typeface="Arial" panose="020B0604020202020204" pitchFamily="34" charset="0"/>
                <a:cs typeface="Arial" panose="020B0604020202020204" pitchFamily="34" charset="0"/>
              </a:rPr>
              <a:t>IOM (Institute of </a:t>
            </a:r>
            <a:r>
              <a:rPr lang="en-US" sz="1000" dirty="0" smtClean="0">
                <a:latin typeface="Arial" panose="020B0604020202020204" pitchFamily="34" charset="0"/>
                <a:cs typeface="Arial" panose="020B0604020202020204" pitchFamily="34" charset="0"/>
              </a:rPr>
              <a:t>Medicine), 2014</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64242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32E41BC-F3C7-4440-964A-79A2B9AB8CF4}" type="slidenum">
              <a:rPr lang="en-US" smtClean="0"/>
              <a:pPr>
                <a:defRPr/>
              </a:pPr>
              <a:t>8</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894" y="180667"/>
            <a:ext cx="9090212" cy="5762933"/>
          </a:xfrm>
          <a:prstGeom prst="rect">
            <a:avLst/>
          </a:prstGeom>
        </p:spPr>
      </p:pic>
      <p:sp>
        <p:nvSpPr>
          <p:cNvPr id="4" name="TextBox 3"/>
          <p:cNvSpPr txBox="1"/>
          <p:nvPr/>
        </p:nvSpPr>
        <p:spPr>
          <a:xfrm>
            <a:off x="4222531" y="5943600"/>
            <a:ext cx="4921469" cy="246221"/>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Hack, D. (Digital Image), 2014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30462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r>
              <a:rPr lang="en-US" sz="2400" dirty="0" smtClean="0"/>
              <a:t>Previous Focus: Acute Mechanisms </a:t>
            </a:r>
            <a:r>
              <a:rPr lang="en-US" dirty="0" smtClean="0"/>
              <a:t>&amp; </a:t>
            </a:r>
            <a:r>
              <a:rPr lang="en-US" sz="2400" dirty="0" smtClean="0"/>
              <a:t>Therapies</a:t>
            </a:r>
            <a:endParaRPr lang="en-US" sz="2400" dirty="0"/>
          </a:p>
        </p:txBody>
      </p:sp>
      <p:grpSp>
        <p:nvGrpSpPr>
          <p:cNvPr id="51" name="Group 50"/>
          <p:cNvGrpSpPr>
            <a:grpSpLocks noChangeAspect="1"/>
          </p:cNvGrpSpPr>
          <p:nvPr/>
        </p:nvGrpSpPr>
        <p:grpSpPr>
          <a:xfrm>
            <a:off x="-52711" y="1600200"/>
            <a:ext cx="8715265" cy="4511795"/>
            <a:chOff x="146262" y="1004869"/>
            <a:chExt cx="8803298" cy="5485508"/>
          </a:xfrm>
        </p:grpSpPr>
        <p:grpSp>
          <p:nvGrpSpPr>
            <p:cNvPr id="29" name="Group 28"/>
            <p:cNvGrpSpPr/>
            <p:nvPr/>
          </p:nvGrpSpPr>
          <p:grpSpPr>
            <a:xfrm>
              <a:off x="146262" y="1185525"/>
              <a:ext cx="8803298" cy="5304852"/>
              <a:chOff x="0" y="839250"/>
              <a:chExt cx="9144635" cy="5510540"/>
            </a:xfrm>
          </p:grpSpPr>
          <p:pic>
            <p:nvPicPr>
              <p:cNvPr id="3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06" t="-2670" r="13670" b="13960"/>
              <a:stretch/>
            </p:blipFill>
            <p:spPr bwMode="auto">
              <a:xfrm>
                <a:off x="346840" y="839250"/>
                <a:ext cx="8503920" cy="5029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7" name="Text Placeholder 579"/>
              <p:cNvSpPr txBox="1">
                <a:spLocks/>
              </p:cNvSpPr>
              <p:nvPr/>
            </p:nvSpPr>
            <p:spPr>
              <a:xfrm>
                <a:off x="542290" y="2828925"/>
                <a:ext cx="177165" cy="2218055"/>
              </a:xfrm>
              <a:prstGeom prst="rect">
                <a:avLst/>
              </a:prstGeom>
              <a:noFill/>
              <a:ln w="0" cmpd="sng">
                <a:noFill/>
                <a:prstDash val="solid"/>
              </a:ln>
            </p:spPr>
            <p:txBody>
              <a:bodyPr vert="vert270" lIns="0" tIns="0" rIns="0" bIns="0" rtlCol="0" anchor="t">
                <a:normAutofit fontScale="95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300"/>
                  </a:lnSpc>
                </a:pPr>
                <a:r>
                  <a:rPr lang="en-US" sz="1100" b="1" spc="-95" dirty="0" smtClean="0">
                    <a:solidFill>
                      <a:srgbClr val="703E6A"/>
                    </a:solidFill>
                    <a:latin typeface="Arial" panose="22635452340000000000" pitchFamily="2"/>
                  </a:rPr>
                  <a:t>[Protein Biomarker] blood </a:t>
                </a:r>
                <a:endParaRPr lang="en-US" sz="1100" b="1" spc="-95" dirty="0">
                  <a:solidFill>
                    <a:srgbClr val="703E6A"/>
                  </a:solidFill>
                  <a:latin typeface="Arial" panose="22635452340000000000" pitchFamily="2"/>
                </a:endParaRPr>
              </a:p>
            </p:txBody>
          </p:sp>
          <p:sp>
            <p:nvSpPr>
              <p:cNvPr id="38" name="Text Placeholder 580"/>
              <p:cNvSpPr txBox="1">
                <a:spLocks/>
              </p:cNvSpPr>
              <p:nvPr/>
            </p:nvSpPr>
            <p:spPr>
              <a:xfrm>
                <a:off x="789305" y="1802130"/>
                <a:ext cx="478790" cy="269240"/>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999"/>
                  </a:lnSpc>
                </a:pPr>
                <a:r>
                  <a:rPr lang="en-US" sz="1200" b="1" spc="-70" dirty="0" smtClean="0">
                    <a:solidFill>
                      <a:srgbClr val="FF0000"/>
                    </a:solidFill>
                    <a:latin typeface="Calibri" panose="22635452340000000000" pitchFamily="1"/>
                  </a:rPr>
                  <a:t>Injury </a:t>
                </a:r>
                <a:endParaRPr lang="en-US" sz="1200" b="1" spc="-70" dirty="0">
                  <a:solidFill>
                    <a:srgbClr val="FF0000"/>
                  </a:solidFill>
                  <a:latin typeface="Calibri" panose="22635452340000000000" pitchFamily="1"/>
                </a:endParaRPr>
              </a:p>
            </p:txBody>
          </p:sp>
          <p:sp>
            <p:nvSpPr>
              <p:cNvPr id="39" name="Text Placeholder 581"/>
              <p:cNvSpPr txBox="1">
                <a:spLocks/>
              </p:cNvSpPr>
              <p:nvPr/>
            </p:nvSpPr>
            <p:spPr>
              <a:xfrm>
                <a:off x="1499870" y="2790190"/>
                <a:ext cx="1066800" cy="269240"/>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999"/>
                  </a:lnSpc>
                </a:pPr>
                <a:r>
                  <a:rPr lang="en-US" sz="1400" spc="-60" dirty="0" smtClean="0">
                    <a:solidFill>
                      <a:srgbClr val="FF0000"/>
                    </a:solidFill>
                    <a:latin typeface="Calibri" panose="22635452340000000000" pitchFamily="1"/>
                  </a:rPr>
                  <a:t>Axonal injury </a:t>
                </a:r>
                <a:endParaRPr lang="en-US" sz="1400" spc="-60" dirty="0">
                  <a:solidFill>
                    <a:srgbClr val="FF0000"/>
                  </a:solidFill>
                  <a:latin typeface="Calibri" panose="22635452340000000000" pitchFamily="1"/>
                </a:endParaRPr>
              </a:p>
            </p:txBody>
          </p:sp>
          <p:sp>
            <p:nvSpPr>
              <p:cNvPr id="40" name="Text Placeholder 583"/>
              <p:cNvSpPr txBox="1">
                <a:spLocks/>
              </p:cNvSpPr>
              <p:nvPr/>
            </p:nvSpPr>
            <p:spPr>
              <a:xfrm>
                <a:off x="2270760" y="2560035"/>
                <a:ext cx="1130935" cy="239395"/>
              </a:xfrm>
              <a:prstGeom prst="rect">
                <a:avLst/>
              </a:prstGeom>
              <a:noFill/>
              <a:ln w="0" cmpd="sng">
                <a:noFill/>
                <a:prstDash val="solid"/>
              </a:ln>
            </p:spPr>
            <p:txBody>
              <a:bodyPr vert="horz" lIns="0" tIns="0" rIns="0" bIns="0" rtlCol="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2159"/>
                  </a:lnSpc>
                </a:pPr>
                <a:r>
                  <a:rPr lang="en-US" sz="1400" b="1" spc="-95" dirty="0" smtClean="0">
                    <a:solidFill>
                      <a:schemeClr val="accent1">
                        <a:lumMod val="75000"/>
                      </a:schemeClr>
                    </a:solidFill>
                    <a:latin typeface="Calibri" panose="22635452340000000000" pitchFamily="1"/>
                  </a:rPr>
                  <a:t>Inflammation  </a:t>
                </a:r>
                <a:endParaRPr lang="en-US" sz="1400" b="1" spc="-95" dirty="0">
                  <a:solidFill>
                    <a:schemeClr val="accent1">
                      <a:lumMod val="75000"/>
                    </a:schemeClr>
                  </a:solidFill>
                  <a:latin typeface="Calibri" panose="22635452340000000000" pitchFamily="1"/>
                </a:endParaRPr>
              </a:p>
            </p:txBody>
          </p:sp>
          <p:sp>
            <p:nvSpPr>
              <p:cNvPr id="41" name="Text Placeholder 584"/>
              <p:cNvSpPr txBox="1">
                <a:spLocks/>
              </p:cNvSpPr>
              <p:nvPr/>
            </p:nvSpPr>
            <p:spPr>
              <a:xfrm>
                <a:off x="3139440" y="3164840"/>
                <a:ext cx="835025" cy="268605"/>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6559"/>
                  </a:lnSpc>
                </a:pPr>
                <a:r>
                  <a:rPr lang="en-US" sz="1200" b="1" spc="-40" dirty="0" smtClean="0">
                    <a:solidFill>
                      <a:srgbClr val="003399"/>
                    </a:solidFill>
                    <a:latin typeface="Calibri" panose="22635452340000000000" pitchFamily="1"/>
                  </a:rPr>
                  <a:t>Apoptosis </a:t>
                </a:r>
                <a:endParaRPr lang="en-US" sz="1200" b="1" spc="-40" dirty="0">
                  <a:solidFill>
                    <a:srgbClr val="003399"/>
                  </a:solidFill>
                  <a:latin typeface="Calibri" panose="22635452340000000000" pitchFamily="1"/>
                </a:endParaRPr>
              </a:p>
            </p:txBody>
          </p:sp>
          <p:sp>
            <p:nvSpPr>
              <p:cNvPr id="42" name="Text Placeholder 587"/>
              <p:cNvSpPr txBox="1">
                <a:spLocks/>
              </p:cNvSpPr>
              <p:nvPr/>
            </p:nvSpPr>
            <p:spPr>
              <a:xfrm>
                <a:off x="4001770" y="3582035"/>
                <a:ext cx="1213485" cy="272415"/>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999"/>
                  </a:lnSpc>
                </a:pPr>
                <a:r>
                  <a:rPr lang="en-US" sz="1400" b="1" spc="-75" dirty="0" smtClean="0">
                    <a:solidFill>
                      <a:srgbClr val="5C5C5D"/>
                    </a:solidFill>
                    <a:latin typeface="Calibri" panose="22635452340000000000" pitchFamily="1"/>
                  </a:rPr>
                  <a:t>Demyelination </a:t>
                </a:r>
                <a:endParaRPr lang="en-US" sz="1400" b="1" spc="-75" dirty="0">
                  <a:solidFill>
                    <a:srgbClr val="5C5C5D"/>
                  </a:solidFill>
                  <a:latin typeface="Calibri" panose="22635452340000000000" pitchFamily="1"/>
                </a:endParaRPr>
              </a:p>
            </p:txBody>
          </p:sp>
          <p:sp>
            <p:nvSpPr>
              <p:cNvPr id="43" name="Text Placeholder 588"/>
              <p:cNvSpPr txBox="1">
                <a:spLocks/>
              </p:cNvSpPr>
              <p:nvPr/>
            </p:nvSpPr>
            <p:spPr>
              <a:xfrm>
                <a:off x="4666615" y="4173855"/>
                <a:ext cx="993775" cy="272415"/>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999"/>
                  </a:lnSpc>
                </a:pPr>
                <a:r>
                  <a:rPr lang="en-US" sz="1400" b="1" spc="-100" dirty="0" smtClean="0">
                    <a:solidFill>
                      <a:srgbClr val="006FC0"/>
                    </a:solidFill>
                    <a:latin typeface="Calibri" panose="22635452340000000000" pitchFamily="1"/>
                  </a:rPr>
                  <a:t>Microgliosis </a:t>
                </a:r>
                <a:endParaRPr lang="en-US" sz="1400" b="1" spc="-100" dirty="0">
                  <a:solidFill>
                    <a:srgbClr val="006FC0"/>
                  </a:solidFill>
                  <a:latin typeface="Calibri" panose="22635452340000000000" pitchFamily="1"/>
                </a:endParaRPr>
              </a:p>
            </p:txBody>
          </p:sp>
          <p:sp>
            <p:nvSpPr>
              <p:cNvPr id="44" name="Text Placeholder 589"/>
              <p:cNvSpPr txBox="1">
                <a:spLocks/>
              </p:cNvSpPr>
              <p:nvPr/>
            </p:nvSpPr>
            <p:spPr>
              <a:xfrm>
                <a:off x="5309870" y="3284220"/>
                <a:ext cx="1593850" cy="266700"/>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999"/>
                  </a:lnSpc>
                </a:pPr>
                <a:r>
                  <a:rPr lang="en-US" sz="1400" b="1" spc="-70" dirty="0" smtClean="0">
                    <a:solidFill>
                      <a:srgbClr val="00AF50"/>
                    </a:solidFill>
                    <a:latin typeface="Calibri" panose="22635452340000000000" pitchFamily="1"/>
                  </a:rPr>
                  <a:t>Neuroregeneration</a:t>
                </a:r>
                <a:r>
                  <a:rPr lang="en-US" sz="200" b="1" spc="-70" dirty="0" smtClean="0">
                    <a:solidFill>
                      <a:srgbClr val="703E6A"/>
                    </a:solidFill>
                    <a:latin typeface="Calibri" panose="22635452340000000000" pitchFamily="1"/>
                  </a:rPr>
                  <a:t>  </a:t>
                </a:r>
                <a:endParaRPr lang="en-US" sz="200" b="1" spc="-70" dirty="0">
                  <a:solidFill>
                    <a:srgbClr val="703E6A"/>
                  </a:solidFill>
                  <a:latin typeface="Calibri" panose="22635452340000000000" pitchFamily="1"/>
                </a:endParaRPr>
              </a:p>
            </p:txBody>
          </p:sp>
          <p:sp>
            <p:nvSpPr>
              <p:cNvPr id="45" name="Text Placeholder 593"/>
              <p:cNvSpPr txBox="1">
                <a:spLocks/>
              </p:cNvSpPr>
              <p:nvPr/>
            </p:nvSpPr>
            <p:spPr>
              <a:xfrm>
                <a:off x="0" y="5681980"/>
                <a:ext cx="9144000" cy="532765"/>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51560" indent="0" defTabSz="862013">
                  <a:lnSpc>
                    <a:spcPct val="105599"/>
                  </a:lnSpc>
                  <a:spcAft>
                    <a:spcPts val="1955"/>
                  </a:spcAft>
                  <a:tabLst>
                    <a:tab pos="2446020" algn="l"/>
                    <a:tab pos="4137660" algn="l"/>
                    <a:tab pos="7220585" algn="r"/>
                  </a:tabLst>
                </a:pPr>
                <a:r>
                  <a:rPr lang="en-US" sz="1200" b="1" dirty="0" smtClean="0">
                    <a:solidFill>
                      <a:srgbClr val="703E6A"/>
                    </a:solidFill>
                    <a:latin typeface="Calibri" panose="22635452340000000000" pitchFamily="1"/>
                  </a:rPr>
                  <a:t>Min Hr 	</a:t>
                </a:r>
                <a:r>
                  <a:rPr lang="en-US" sz="1200" b="1" spc="-220" dirty="0" smtClean="0">
                    <a:solidFill>
                      <a:srgbClr val="703E6A"/>
                    </a:solidFill>
                    <a:latin typeface="Calibri" panose="22635452340000000000" pitchFamily="1"/>
                  </a:rPr>
                  <a:t>Days 	</a:t>
                </a:r>
                <a:r>
                  <a:rPr lang="en-US" sz="1200" b="1" spc="-140" dirty="0" smtClean="0">
                    <a:solidFill>
                      <a:srgbClr val="703E6A"/>
                    </a:solidFill>
                    <a:latin typeface="Calibri" panose="22635452340000000000" pitchFamily="1"/>
                  </a:rPr>
                  <a:t>Weeks 	</a:t>
                </a:r>
                <a:r>
                  <a:rPr lang="en-US" sz="1200" b="1" dirty="0" smtClean="0">
                    <a:solidFill>
                      <a:srgbClr val="703E6A"/>
                    </a:solidFill>
                    <a:latin typeface="Calibri" panose="22635452340000000000" pitchFamily="1"/>
                  </a:rPr>
                  <a:t>Months 	Years→ </a:t>
                </a:r>
                <a:endParaRPr lang="en-US" sz="1200" b="1" dirty="0">
                  <a:solidFill>
                    <a:srgbClr val="703E6A"/>
                  </a:solidFill>
                  <a:latin typeface="Calibri" panose="22635452340000000000" pitchFamily="1"/>
                </a:endParaRPr>
              </a:p>
            </p:txBody>
          </p:sp>
          <p:sp>
            <p:nvSpPr>
              <p:cNvPr id="46" name="Text Placeholder 582"/>
              <p:cNvSpPr txBox="1">
                <a:spLocks/>
              </p:cNvSpPr>
              <p:nvPr/>
            </p:nvSpPr>
            <p:spPr>
              <a:xfrm>
                <a:off x="1828800" y="1547495"/>
                <a:ext cx="1600200" cy="479425"/>
              </a:xfrm>
              <a:prstGeom prst="rect">
                <a:avLst/>
              </a:prstGeom>
              <a:noFill/>
              <a:ln w="0" cmpd="sng">
                <a:noFill/>
                <a:prstDash val="solid"/>
              </a:ln>
            </p:spPr>
            <p:txBody>
              <a:bodyPr vert="horz" lIns="0" tIns="0" rIns="0" bIns="0" rtlCol="0" anchor="t">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1800"/>
                  </a:lnSpc>
                </a:pPr>
                <a:r>
                  <a:rPr lang="en-US" sz="200" b="1" spc="-70" dirty="0" smtClean="0">
                    <a:solidFill>
                      <a:schemeClr val="tx2">
                        <a:lumMod val="60000"/>
                        <a:lumOff val="40000"/>
                      </a:schemeClr>
                    </a:solidFill>
                    <a:latin typeface="Calibri" panose="22635452340000000000" pitchFamily="1"/>
                  </a:rPr>
                  <a:t>Excitotoxic damage </a:t>
                </a:r>
                <a:r>
                  <a:rPr lang="en-US" sz="300" dirty="0" smtClean="0">
                    <a:solidFill>
                      <a:schemeClr val="tx2">
                        <a:lumMod val="60000"/>
                        <a:lumOff val="40000"/>
                      </a:schemeClr>
                    </a:solidFill>
                  </a:rPr>
                  <a:t/>
                </a:r>
                <a:br>
                  <a:rPr lang="en-US" sz="300" dirty="0" smtClean="0">
                    <a:solidFill>
                      <a:schemeClr val="tx2">
                        <a:lumMod val="60000"/>
                        <a:lumOff val="40000"/>
                      </a:schemeClr>
                    </a:solidFill>
                  </a:rPr>
                </a:br>
                <a:r>
                  <a:rPr lang="en-US" sz="200" b="1" spc="-50" dirty="0" smtClean="0">
                    <a:solidFill>
                      <a:schemeClr val="tx2">
                        <a:lumMod val="60000"/>
                        <a:lumOff val="40000"/>
                      </a:schemeClr>
                    </a:solidFill>
                    <a:latin typeface="Calibri" panose="22635452340000000000" pitchFamily="1"/>
                  </a:rPr>
                  <a:t>Oxidative stress  </a:t>
                </a:r>
                <a:endParaRPr lang="en-US" sz="200" b="1" spc="-50" dirty="0">
                  <a:solidFill>
                    <a:schemeClr val="tx2">
                      <a:lumMod val="60000"/>
                      <a:lumOff val="40000"/>
                    </a:schemeClr>
                  </a:solidFill>
                  <a:latin typeface="Calibri" panose="22635452340000000000" pitchFamily="1"/>
                </a:endParaRPr>
              </a:p>
            </p:txBody>
          </p:sp>
          <p:sp>
            <p:nvSpPr>
              <p:cNvPr id="47" name="Text Placeholder 589"/>
              <p:cNvSpPr txBox="1">
                <a:spLocks/>
              </p:cNvSpPr>
              <p:nvPr/>
            </p:nvSpPr>
            <p:spPr>
              <a:xfrm>
                <a:off x="7275830" y="3169920"/>
                <a:ext cx="1593850" cy="266700"/>
              </a:xfrm>
              <a:prstGeom prst="rect">
                <a:avLst/>
              </a:prstGeom>
              <a:noFill/>
              <a:ln w="0" cmpd="sng">
                <a:noFill/>
                <a:prstDash val="solid"/>
              </a:ln>
            </p:spPr>
            <p:txBody>
              <a:bodyPr vert="horz" lIns="0" tIns="0" rIns="0" bIns="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999"/>
                  </a:lnSpc>
                </a:pPr>
                <a:r>
                  <a:rPr lang="en-US" sz="1400" b="1" u="sng" spc="-70" dirty="0" smtClean="0">
                    <a:solidFill>
                      <a:schemeClr val="accent6">
                        <a:lumMod val="75000"/>
                      </a:schemeClr>
                    </a:solidFill>
                    <a:latin typeface="Calibri" panose="22635452340000000000" pitchFamily="1"/>
                  </a:rPr>
                  <a:t>Neurodegeneration?</a:t>
                </a:r>
                <a:r>
                  <a:rPr lang="en-US" sz="200" b="1" spc="-70" dirty="0" smtClean="0">
                    <a:solidFill>
                      <a:schemeClr val="accent6">
                        <a:lumMod val="75000"/>
                      </a:schemeClr>
                    </a:solidFill>
                    <a:latin typeface="Calibri" panose="22635452340000000000" pitchFamily="1"/>
                  </a:rPr>
                  <a:t>  </a:t>
                </a:r>
                <a:endParaRPr lang="en-US" sz="200" b="1" spc="-70" dirty="0">
                  <a:solidFill>
                    <a:schemeClr val="accent6">
                      <a:lumMod val="75000"/>
                    </a:schemeClr>
                  </a:solidFill>
                  <a:latin typeface="Calibri" panose="22635452340000000000" pitchFamily="1"/>
                </a:endParaRPr>
              </a:p>
            </p:txBody>
          </p:sp>
          <p:sp>
            <p:nvSpPr>
              <p:cNvPr id="48" name="TextBox 47"/>
              <p:cNvSpPr txBox="1"/>
              <p:nvPr/>
            </p:nvSpPr>
            <p:spPr>
              <a:xfrm>
                <a:off x="76835" y="6030079"/>
                <a:ext cx="9067800" cy="319711"/>
              </a:xfrm>
              <a:prstGeom prst="rect">
                <a:avLst/>
              </a:prstGeom>
              <a:noFill/>
            </p:spPr>
            <p:txBody>
              <a:bodyPr wrap="square" rtlCol="0">
                <a:spAutoFit/>
              </a:bodyPr>
              <a:lstStyle/>
              <a:p>
                <a:pPr defTabSz="682625"/>
                <a:r>
                  <a:rPr lang="en-US" sz="1400" dirty="0" smtClean="0">
                    <a:solidFill>
                      <a:srgbClr val="00B050"/>
                    </a:solidFill>
                  </a:rPr>
                  <a:t>	Consciousness       Cognitive/Behavioral/Sensory  Deficits		Reintegration         Dementia?</a:t>
                </a:r>
                <a:endParaRPr lang="en-US" sz="1400" dirty="0">
                  <a:solidFill>
                    <a:srgbClr val="00B050"/>
                  </a:solidFill>
                </a:endParaRPr>
              </a:p>
            </p:txBody>
          </p:sp>
        </p:grpSp>
        <p:sp>
          <p:nvSpPr>
            <p:cNvPr id="50" name="Text Placeholder 582"/>
            <p:cNvSpPr txBox="1">
              <a:spLocks/>
            </p:cNvSpPr>
            <p:nvPr/>
          </p:nvSpPr>
          <p:spPr>
            <a:xfrm>
              <a:off x="1786760" y="1859125"/>
              <a:ext cx="1600200" cy="479425"/>
            </a:xfrm>
            <a:prstGeom prst="rect">
              <a:avLst/>
            </a:prstGeom>
            <a:noFill/>
            <a:ln w="0" cmpd="sng">
              <a:noFill/>
              <a:prstDash val="solid"/>
            </a:ln>
          </p:spPr>
          <p:txBody>
            <a:bodyPr vert="horz" lIns="0" tIns="0" rIns="0" bIns="0" rtlCol="0" anchor="t">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800"/>
                </a:lnSpc>
                <a:spcBef>
                  <a:spcPct val="20000"/>
                </a:spcBef>
                <a:spcAft>
                  <a:spcPts val="0"/>
                </a:spcAft>
                <a:buClrTx/>
                <a:buSzTx/>
                <a:buFont typeface="Arial" panose="020B0604020202020204" pitchFamily="34" charset="0"/>
                <a:buChar char="•"/>
                <a:tabLst/>
                <a:defRPr/>
              </a:pPr>
              <a:r>
                <a:rPr kumimoji="0" lang="en-US" sz="1400" b="1" i="0" u="none" strike="noStrike" kern="1200" cap="none" spc="-70" normalizeH="0" baseline="0" noProof="0" dirty="0" smtClean="0">
                  <a:ln>
                    <a:noFill/>
                  </a:ln>
                  <a:solidFill>
                    <a:srgbClr val="1F497D">
                      <a:lumMod val="60000"/>
                      <a:lumOff val="40000"/>
                    </a:srgbClr>
                  </a:solidFill>
                  <a:effectLst/>
                  <a:uLnTx/>
                  <a:uFillTx/>
                  <a:latin typeface="Calibri" panose="22635452340000000000" pitchFamily="1"/>
                </a:rPr>
                <a:t>Excitotoxic damage </a:t>
              </a:r>
              <a:r>
                <a:rPr kumimoji="0" lang="en-US" sz="2800" b="0" i="0" u="none" strike="noStrike" kern="1200" cap="none" spc="0" normalizeH="0" baseline="0" noProof="0" dirty="0" smtClean="0">
                  <a:ln>
                    <a:noFill/>
                  </a:ln>
                  <a:solidFill>
                    <a:srgbClr val="1F497D">
                      <a:lumMod val="60000"/>
                      <a:lumOff val="40000"/>
                    </a:srgbClr>
                  </a:solidFill>
                  <a:effectLst/>
                  <a:uLnTx/>
                  <a:uFillTx/>
                  <a:latin typeface="Calibri"/>
                </a:rPr>
                <a:t/>
              </a:r>
              <a:br>
                <a:rPr kumimoji="0" lang="en-US" sz="2800" b="0" i="0" u="none" strike="noStrike" kern="1200" cap="none" spc="0" normalizeH="0" baseline="0" noProof="0" dirty="0" smtClean="0">
                  <a:ln>
                    <a:noFill/>
                  </a:ln>
                  <a:solidFill>
                    <a:srgbClr val="1F497D">
                      <a:lumMod val="60000"/>
                      <a:lumOff val="40000"/>
                    </a:srgbClr>
                  </a:solidFill>
                  <a:effectLst/>
                  <a:uLnTx/>
                  <a:uFillTx/>
                  <a:latin typeface="Calibri"/>
                </a:rPr>
              </a:br>
              <a:r>
                <a:rPr kumimoji="0" lang="en-US" sz="1400" b="1" i="0" u="none" strike="noStrike" kern="1200" cap="none" spc="-50" normalizeH="0" baseline="0" noProof="0" dirty="0" smtClean="0">
                  <a:ln>
                    <a:noFill/>
                  </a:ln>
                  <a:solidFill>
                    <a:srgbClr val="1F497D">
                      <a:lumMod val="60000"/>
                      <a:lumOff val="40000"/>
                    </a:srgbClr>
                  </a:solidFill>
                  <a:effectLst/>
                  <a:uLnTx/>
                  <a:uFillTx/>
                  <a:latin typeface="Calibri" panose="22635452340000000000" pitchFamily="1"/>
                </a:rPr>
                <a:t>Oxidative stress  </a:t>
              </a:r>
              <a:endParaRPr kumimoji="0" lang="en-US" sz="1400" b="1" i="0" u="none" strike="noStrike" kern="1200" cap="none" spc="-50" normalizeH="0" baseline="0" noProof="0" dirty="0">
                <a:ln>
                  <a:noFill/>
                </a:ln>
                <a:solidFill>
                  <a:srgbClr val="1F497D">
                    <a:lumMod val="60000"/>
                    <a:lumOff val="40000"/>
                  </a:srgbClr>
                </a:solidFill>
                <a:effectLst/>
                <a:uLnTx/>
                <a:uFillTx/>
                <a:latin typeface="Calibri" panose="22635452340000000000" pitchFamily="1"/>
              </a:endParaRPr>
            </a:p>
          </p:txBody>
        </p:sp>
        <p:sp>
          <p:nvSpPr>
            <p:cNvPr id="30" name="Rectangle 29"/>
            <p:cNvSpPr/>
            <p:nvPr/>
          </p:nvSpPr>
          <p:spPr>
            <a:xfrm>
              <a:off x="882262" y="1404581"/>
              <a:ext cx="3066269" cy="4699351"/>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1" name="TextBox 30"/>
            <p:cNvSpPr txBox="1"/>
            <p:nvPr/>
          </p:nvSpPr>
          <p:spPr>
            <a:xfrm>
              <a:off x="906106" y="1004869"/>
              <a:ext cx="3065477" cy="411619"/>
            </a:xfrm>
            <a:prstGeom prst="rect">
              <a:avLst/>
            </a:prstGeom>
            <a:noFill/>
          </p:spPr>
          <p:txBody>
            <a:bodyPr wrap="square" rtlCol="0">
              <a:spAutoFit/>
            </a:bodyPr>
            <a:lstStyle/>
            <a:p>
              <a:pPr algn="ctr"/>
              <a:r>
                <a:rPr lang="en-US" sz="1600" dirty="0" smtClean="0"/>
                <a:t>Acute</a:t>
              </a:r>
              <a:endParaRPr lang="en-US" sz="1600" dirty="0"/>
            </a:p>
          </p:txBody>
        </p:sp>
        <p:sp>
          <p:nvSpPr>
            <p:cNvPr id="32" name="Rectangle 31"/>
            <p:cNvSpPr/>
            <p:nvPr/>
          </p:nvSpPr>
          <p:spPr>
            <a:xfrm>
              <a:off x="3940052" y="1404582"/>
              <a:ext cx="3178928" cy="4699351"/>
            </a:xfrm>
            <a:prstGeom prst="rect">
              <a:avLst/>
            </a:prstGeom>
            <a:solidFill>
              <a:schemeClr val="accent3">
                <a:lumMod val="40000"/>
                <a:lumOff val="60000"/>
                <a:alpha val="5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3" name="Rectangle 32"/>
            <p:cNvSpPr/>
            <p:nvPr/>
          </p:nvSpPr>
          <p:spPr>
            <a:xfrm>
              <a:off x="7118981" y="1404582"/>
              <a:ext cx="1710411" cy="4699351"/>
            </a:xfrm>
            <a:prstGeom prst="rect">
              <a:avLst/>
            </a:prstGeom>
            <a:solidFill>
              <a:schemeClr val="accent3">
                <a:lumMod val="40000"/>
                <a:lumOff val="60000"/>
                <a:alpha val="51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4" name="TextBox 33"/>
            <p:cNvSpPr txBox="1"/>
            <p:nvPr/>
          </p:nvSpPr>
          <p:spPr>
            <a:xfrm>
              <a:off x="3977433" y="1004869"/>
              <a:ext cx="3065477" cy="341787"/>
            </a:xfrm>
            <a:prstGeom prst="rect">
              <a:avLst/>
            </a:prstGeom>
            <a:noFill/>
          </p:spPr>
          <p:txBody>
            <a:bodyPr wrap="square" rtlCol="0">
              <a:spAutoFit/>
            </a:bodyPr>
            <a:lstStyle/>
            <a:p>
              <a:pPr algn="ctr"/>
              <a:r>
                <a:rPr lang="en-US" sz="1600" dirty="0" smtClean="0"/>
                <a:t>Post-Acute</a:t>
              </a:r>
              <a:endParaRPr lang="en-US" sz="1600" dirty="0"/>
            </a:p>
          </p:txBody>
        </p:sp>
        <p:sp>
          <p:nvSpPr>
            <p:cNvPr id="35" name="TextBox 34"/>
            <p:cNvSpPr txBox="1"/>
            <p:nvPr/>
          </p:nvSpPr>
          <p:spPr>
            <a:xfrm>
              <a:off x="7152129" y="1004869"/>
              <a:ext cx="1708793" cy="341787"/>
            </a:xfrm>
            <a:prstGeom prst="rect">
              <a:avLst/>
            </a:prstGeom>
            <a:noFill/>
          </p:spPr>
          <p:txBody>
            <a:bodyPr wrap="square" rtlCol="0">
              <a:spAutoFit/>
            </a:bodyPr>
            <a:lstStyle/>
            <a:p>
              <a:pPr algn="ctr"/>
              <a:r>
                <a:rPr lang="en-US" sz="1600" dirty="0" smtClean="0"/>
                <a:t>Chronic</a:t>
              </a:r>
              <a:endParaRPr lang="en-US" sz="1600" dirty="0"/>
            </a:p>
          </p:txBody>
        </p:sp>
      </p:grpSp>
      <p:sp>
        <p:nvSpPr>
          <p:cNvPr id="2" name="Slide Number Placeholder 1"/>
          <p:cNvSpPr>
            <a:spLocks noGrp="1"/>
          </p:cNvSpPr>
          <p:nvPr>
            <p:ph type="sldNum" sz="quarter" idx="10"/>
          </p:nvPr>
        </p:nvSpPr>
        <p:spPr/>
        <p:txBody>
          <a:bodyPr/>
          <a:lstStyle/>
          <a:p>
            <a:pPr>
              <a:defRPr/>
            </a:pPr>
            <a:fld id="{C32E41BC-F3C7-4440-964A-79A2B9AB8CF4}" type="slidenum">
              <a:rPr lang="en-US" smtClean="0"/>
              <a:pPr>
                <a:defRPr/>
              </a:pPr>
              <a:t>9</a:t>
            </a:fld>
            <a:endParaRPr lang="en-US" dirty="0"/>
          </a:p>
        </p:txBody>
      </p:sp>
      <p:sp>
        <p:nvSpPr>
          <p:cNvPr id="3" name="TextBox 2"/>
          <p:cNvSpPr txBox="1"/>
          <p:nvPr/>
        </p:nvSpPr>
        <p:spPr>
          <a:xfrm>
            <a:off x="5562600" y="6324600"/>
            <a:ext cx="2538515"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Table courtesy of Dr. Hoffman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2341295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H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DH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2_DH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NINDS Talk-2</Template>
  <TotalTime>8213</TotalTime>
  <Words>2847</Words>
  <Application>Microsoft Office PowerPoint</Application>
  <PresentationFormat>On-screen Show (4:3)</PresentationFormat>
  <Paragraphs>357</Paragraphs>
  <Slides>28</Slides>
  <Notes>5</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PPT_VHA_Template</vt:lpstr>
      <vt:lpstr>1_PPT_VHA_Template</vt:lpstr>
      <vt:lpstr>DHP</vt:lpstr>
      <vt:lpstr>1_DHP</vt:lpstr>
      <vt:lpstr>2_DHP</vt:lpstr>
      <vt:lpstr>Slide 1</vt:lpstr>
      <vt:lpstr>Disclosure</vt:lpstr>
      <vt:lpstr>Objectives</vt:lpstr>
      <vt:lpstr>Historical Background for the Initiative</vt:lpstr>
      <vt:lpstr>Background</vt:lpstr>
      <vt:lpstr>The Legacy</vt:lpstr>
      <vt:lpstr>Signature Wound: The Unknown Prognosis</vt:lpstr>
      <vt:lpstr>Slide 8</vt:lpstr>
      <vt:lpstr>Previous Focus: Acute Mechanisms &amp; Therapies</vt:lpstr>
      <vt:lpstr>Executive Order 13625 Sec. 5: PTSD, TBI, Suicide Prevention</vt:lpstr>
      <vt:lpstr>Executive Order 13625 Sec. 5: Goals</vt:lpstr>
      <vt:lpstr>Authors and Active Participants</vt:lpstr>
      <vt:lpstr>Slide 13</vt:lpstr>
      <vt:lpstr>Slide 14</vt:lpstr>
      <vt:lpstr>Current Treatment Research in: Post-Acute Therapies</vt:lpstr>
      <vt:lpstr>Injury/Recovery Trajectories</vt:lpstr>
      <vt:lpstr>Slide 17</vt:lpstr>
      <vt:lpstr>Slide 18</vt:lpstr>
      <vt:lpstr>Slide 19</vt:lpstr>
      <vt:lpstr>Portfolio Review and Analysis Across Agencies</vt:lpstr>
      <vt:lpstr> Bottom Line</vt:lpstr>
      <vt:lpstr>Slide 22</vt:lpstr>
      <vt:lpstr>Slide 23</vt:lpstr>
      <vt:lpstr>Approved CENC Projects &amp;  Research Cores</vt:lpstr>
      <vt:lpstr>CENC Project Alignment to DoD/VA National Research Action Plan Priorities</vt:lpstr>
      <vt:lpstr>Study Alignment to Consortium Objectives</vt:lpstr>
      <vt:lpstr>Slide 27</vt:lpstr>
      <vt:lpstr>End</vt:lpstr>
    </vt:vector>
  </TitlesOfParts>
  <Company>Dept.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Research Action Plan for Improving Access to Mental Health Services for Veterans, Service Members, and Military Families:  An Interagency Approach to Chronic Problems.</dc:title>
  <dc:creator>Hoffman, Stuart</dc:creator>
  <cp:lastModifiedBy>srbrown</cp:lastModifiedBy>
  <cp:revision>130</cp:revision>
  <cp:lastPrinted>2014-09-15T12:04:00Z</cp:lastPrinted>
  <dcterms:created xsi:type="dcterms:W3CDTF">2014-05-02T18:50:22Z</dcterms:created>
  <dcterms:modified xsi:type="dcterms:W3CDTF">2014-11-13T16:40:40Z</dcterms:modified>
</cp:coreProperties>
</file>